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0"/>
  </p:notesMasterIdLst>
  <p:sldIdLst>
    <p:sldId id="336" r:id="rId2"/>
    <p:sldId id="327" r:id="rId3"/>
    <p:sldId id="271" r:id="rId4"/>
    <p:sldId id="274" r:id="rId5"/>
    <p:sldId id="272" r:id="rId6"/>
    <p:sldId id="262" r:id="rId7"/>
    <p:sldId id="273" r:id="rId8"/>
    <p:sldId id="275" r:id="rId9"/>
    <p:sldId id="330" r:id="rId10"/>
    <p:sldId id="331" r:id="rId11"/>
    <p:sldId id="332" r:id="rId12"/>
    <p:sldId id="329" r:id="rId13"/>
    <p:sldId id="296" r:id="rId14"/>
    <p:sldId id="289" r:id="rId15"/>
    <p:sldId id="276" r:id="rId16"/>
    <p:sldId id="277" r:id="rId17"/>
    <p:sldId id="280" r:id="rId18"/>
    <p:sldId id="279" r:id="rId19"/>
    <p:sldId id="333" r:id="rId20"/>
    <p:sldId id="334" r:id="rId21"/>
    <p:sldId id="335" r:id="rId22"/>
    <p:sldId id="292" r:id="rId23"/>
    <p:sldId id="287" r:id="rId24"/>
    <p:sldId id="281" r:id="rId25"/>
    <p:sldId id="294" r:id="rId26"/>
    <p:sldId id="282" r:id="rId27"/>
    <p:sldId id="295" r:id="rId28"/>
    <p:sldId id="293" r:id="rId29"/>
    <p:sldId id="297" r:id="rId30"/>
    <p:sldId id="318" r:id="rId31"/>
    <p:sldId id="319" r:id="rId32"/>
    <p:sldId id="320" r:id="rId33"/>
    <p:sldId id="321" r:id="rId34"/>
    <p:sldId id="322" r:id="rId35"/>
    <p:sldId id="323" r:id="rId36"/>
    <p:sldId id="324" r:id="rId37"/>
    <p:sldId id="325" r:id="rId38"/>
    <p:sldId id="326" r:id="rId39"/>
    <p:sldId id="298" r:id="rId40"/>
    <p:sldId id="299" r:id="rId41"/>
    <p:sldId id="306" r:id="rId42"/>
    <p:sldId id="307" r:id="rId43"/>
    <p:sldId id="308" r:id="rId44"/>
    <p:sldId id="309" r:id="rId45"/>
    <p:sldId id="310" r:id="rId46"/>
    <p:sldId id="311" r:id="rId47"/>
    <p:sldId id="312" r:id="rId48"/>
    <p:sldId id="313" r:id="rId49"/>
    <p:sldId id="314" r:id="rId50"/>
    <p:sldId id="315" r:id="rId51"/>
    <p:sldId id="316" r:id="rId52"/>
    <p:sldId id="317" r:id="rId53"/>
    <p:sldId id="300" r:id="rId54"/>
    <p:sldId id="301" r:id="rId55"/>
    <p:sldId id="302" r:id="rId56"/>
    <p:sldId id="303" r:id="rId57"/>
    <p:sldId id="304" r:id="rId58"/>
    <p:sldId id="305" r:id="rId59"/>
  </p:sldIdLst>
  <p:sldSz cx="9144000" cy="6858000" type="screen4x3"/>
  <p:notesSz cx="6888163" cy="10020300"/>
  <p:defaultTextStyle>
    <a:defPPr>
      <a:defRPr lang="ru-RU"/>
    </a:defPPr>
    <a:lvl1pPr algn="l" rtl="0" eaLnBrk="0" fontAlgn="base" hangingPunct="0">
      <a:spcBef>
        <a:spcPct val="0"/>
      </a:spcBef>
      <a:spcAft>
        <a:spcPct val="0"/>
      </a:spcAft>
      <a:defRPr kern="1200">
        <a:solidFill>
          <a:schemeClr val="tx1"/>
        </a:solidFill>
        <a:latin typeface="Times New Roman" panose="02020603050405020304" pitchFamily="18" charset="0"/>
        <a:ea typeface="+mn-ea"/>
        <a:cs typeface="Times New Roman" panose="02020603050405020304" pitchFamily="18" charset="0"/>
      </a:defRPr>
    </a:lvl1pPr>
    <a:lvl2pPr marL="457200" algn="l" rtl="0" eaLnBrk="0" fontAlgn="base" hangingPunct="0">
      <a:spcBef>
        <a:spcPct val="0"/>
      </a:spcBef>
      <a:spcAft>
        <a:spcPct val="0"/>
      </a:spcAft>
      <a:defRPr kern="1200">
        <a:solidFill>
          <a:schemeClr val="tx1"/>
        </a:solidFill>
        <a:latin typeface="Times New Roman" panose="02020603050405020304" pitchFamily="18" charset="0"/>
        <a:ea typeface="+mn-ea"/>
        <a:cs typeface="Times New Roman" panose="02020603050405020304" pitchFamily="18" charset="0"/>
      </a:defRPr>
    </a:lvl2pPr>
    <a:lvl3pPr marL="914400" algn="l" rtl="0" eaLnBrk="0" fontAlgn="base" hangingPunct="0">
      <a:spcBef>
        <a:spcPct val="0"/>
      </a:spcBef>
      <a:spcAft>
        <a:spcPct val="0"/>
      </a:spcAft>
      <a:defRPr kern="1200">
        <a:solidFill>
          <a:schemeClr val="tx1"/>
        </a:solidFill>
        <a:latin typeface="Times New Roman" panose="02020603050405020304" pitchFamily="18" charset="0"/>
        <a:ea typeface="+mn-ea"/>
        <a:cs typeface="Times New Roman" panose="02020603050405020304" pitchFamily="18" charset="0"/>
      </a:defRPr>
    </a:lvl3pPr>
    <a:lvl4pPr marL="1371600" algn="l" rtl="0" eaLnBrk="0" fontAlgn="base" hangingPunct="0">
      <a:spcBef>
        <a:spcPct val="0"/>
      </a:spcBef>
      <a:spcAft>
        <a:spcPct val="0"/>
      </a:spcAft>
      <a:defRPr kern="1200">
        <a:solidFill>
          <a:schemeClr val="tx1"/>
        </a:solidFill>
        <a:latin typeface="Times New Roman" panose="02020603050405020304" pitchFamily="18" charset="0"/>
        <a:ea typeface="+mn-ea"/>
        <a:cs typeface="Times New Roman" panose="02020603050405020304" pitchFamily="18" charset="0"/>
      </a:defRPr>
    </a:lvl4pPr>
    <a:lvl5pPr marL="1828800" algn="l" rtl="0" eaLnBrk="0" fontAlgn="base" hangingPunct="0">
      <a:spcBef>
        <a:spcPct val="0"/>
      </a:spcBef>
      <a:spcAft>
        <a:spcPct val="0"/>
      </a:spcAft>
      <a:defRPr kern="1200">
        <a:solidFill>
          <a:schemeClr val="tx1"/>
        </a:solidFill>
        <a:latin typeface="Times New Roman" panose="02020603050405020304" pitchFamily="18" charset="0"/>
        <a:ea typeface="+mn-ea"/>
        <a:cs typeface="Times New Roman" panose="02020603050405020304" pitchFamily="18" charset="0"/>
      </a:defRPr>
    </a:lvl5pPr>
    <a:lvl6pPr marL="2286000" algn="l" defTabSz="914400" rtl="0" eaLnBrk="1" latinLnBrk="0" hangingPunct="1">
      <a:defRPr kern="1200">
        <a:solidFill>
          <a:schemeClr val="tx1"/>
        </a:solidFill>
        <a:latin typeface="Times New Roman" panose="02020603050405020304" pitchFamily="18" charset="0"/>
        <a:ea typeface="+mn-ea"/>
        <a:cs typeface="Times New Roman" panose="02020603050405020304" pitchFamily="18" charset="0"/>
      </a:defRPr>
    </a:lvl6pPr>
    <a:lvl7pPr marL="2743200" algn="l" defTabSz="914400" rtl="0" eaLnBrk="1" latinLnBrk="0" hangingPunct="1">
      <a:defRPr kern="1200">
        <a:solidFill>
          <a:schemeClr val="tx1"/>
        </a:solidFill>
        <a:latin typeface="Times New Roman" panose="02020603050405020304" pitchFamily="18" charset="0"/>
        <a:ea typeface="+mn-ea"/>
        <a:cs typeface="Times New Roman" panose="02020603050405020304" pitchFamily="18" charset="0"/>
      </a:defRPr>
    </a:lvl7pPr>
    <a:lvl8pPr marL="3200400" algn="l" defTabSz="914400" rtl="0" eaLnBrk="1" latinLnBrk="0" hangingPunct="1">
      <a:defRPr kern="1200">
        <a:solidFill>
          <a:schemeClr val="tx1"/>
        </a:solidFill>
        <a:latin typeface="Times New Roman" panose="02020603050405020304" pitchFamily="18" charset="0"/>
        <a:ea typeface="+mn-ea"/>
        <a:cs typeface="Times New Roman" panose="02020603050405020304" pitchFamily="18" charset="0"/>
      </a:defRPr>
    </a:lvl8pPr>
    <a:lvl9pPr marL="3657600" algn="l" defTabSz="914400" rtl="0" eaLnBrk="1" latinLnBrk="0" hangingPunct="1">
      <a:defRPr kern="1200">
        <a:solidFill>
          <a:schemeClr val="tx1"/>
        </a:solidFill>
        <a:latin typeface="Times New Roman" panose="02020603050405020304" pitchFamily="18" charset="0"/>
        <a:ea typeface="+mn-ea"/>
        <a:cs typeface="Times New Roman" panose="02020603050405020304" pitchFamily="18"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FF"/>
    <a:srgbClr val="B00000"/>
    <a:srgbClr val="007000"/>
    <a:srgbClr val="004200"/>
    <a:srgbClr val="8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9" d="100"/>
          <a:sy n="69" d="100"/>
        </p:scale>
        <p:origin x="1416" y="7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Верхний колонтитул 1">
            <a:extLst>
              <a:ext uri="{FF2B5EF4-FFF2-40B4-BE49-F238E27FC236}">
                <a16:creationId xmlns:a16="http://schemas.microsoft.com/office/drawing/2014/main" id="{5FC46E59-B5DB-31F3-AD66-864C86221480}"/>
              </a:ext>
            </a:extLst>
          </p:cNvPr>
          <p:cNvSpPr>
            <a:spLocks noGrp="1"/>
          </p:cNvSpPr>
          <p:nvPr>
            <p:ph type="hdr" sz="quarter"/>
          </p:nvPr>
        </p:nvSpPr>
        <p:spPr>
          <a:xfrm>
            <a:off x="0" y="0"/>
            <a:ext cx="2984500" cy="501650"/>
          </a:xfrm>
          <a:prstGeom prst="rect">
            <a:avLst/>
          </a:prstGeom>
        </p:spPr>
        <p:txBody>
          <a:bodyPr vert="horz" lIns="91440" tIns="45720" rIns="91440" bIns="45720" rtlCol="0"/>
          <a:lstStyle>
            <a:lvl1pPr algn="l">
              <a:defRPr sz="1200"/>
            </a:lvl1pPr>
          </a:lstStyle>
          <a:p>
            <a:pPr>
              <a:defRPr/>
            </a:pPr>
            <a:endParaRPr lang="ru-RU"/>
          </a:p>
        </p:txBody>
      </p:sp>
      <p:sp>
        <p:nvSpPr>
          <p:cNvPr id="3" name="Дата 2">
            <a:extLst>
              <a:ext uri="{FF2B5EF4-FFF2-40B4-BE49-F238E27FC236}">
                <a16:creationId xmlns:a16="http://schemas.microsoft.com/office/drawing/2014/main" id="{F7759648-B5BB-FA61-9275-6085E10A6221}"/>
              </a:ext>
            </a:extLst>
          </p:cNvPr>
          <p:cNvSpPr>
            <a:spLocks noGrp="1"/>
          </p:cNvSpPr>
          <p:nvPr>
            <p:ph type="dt" idx="1"/>
          </p:nvPr>
        </p:nvSpPr>
        <p:spPr>
          <a:xfrm>
            <a:off x="3902075" y="0"/>
            <a:ext cx="2984500" cy="501650"/>
          </a:xfrm>
          <a:prstGeom prst="rect">
            <a:avLst/>
          </a:prstGeom>
        </p:spPr>
        <p:txBody>
          <a:bodyPr vert="horz" lIns="91440" tIns="45720" rIns="91440" bIns="45720" rtlCol="0"/>
          <a:lstStyle>
            <a:lvl1pPr algn="r">
              <a:defRPr sz="1200"/>
            </a:lvl1pPr>
          </a:lstStyle>
          <a:p>
            <a:pPr>
              <a:defRPr/>
            </a:pPr>
            <a:fld id="{94BA4DEC-BA7E-4637-8E10-80E40EF52E2E}" type="datetimeFigureOut">
              <a:rPr lang="ru-RU"/>
              <a:pPr>
                <a:defRPr/>
              </a:pPr>
              <a:t>19.10.2022</a:t>
            </a:fld>
            <a:endParaRPr lang="ru-RU"/>
          </a:p>
        </p:txBody>
      </p:sp>
      <p:sp>
        <p:nvSpPr>
          <p:cNvPr id="4" name="Образ слайда 3">
            <a:extLst>
              <a:ext uri="{FF2B5EF4-FFF2-40B4-BE49-F238E27FC236}">
                <a16:creationId xmlns:a16="http://schemas.microsoft.com/office/drawing/2014/main" id="{715F4DBC-F272-4D56-544C-0BBA7156A79D}"/>
              </a:ext>
            </a:extLst>
          </p:cNvPr>
          <p:cNvSpPr>
            <a:spLocks noGrp="1" noRot="1" noChangeAspect="1"/>
          </p:cNvSpPr>
          <p:nvPr>
            <p:ph type="sldImg" idx="2"/>
          </p:nvPr>
        </p:nvSpPr>
        <p:spPr>
          <a:xfrm>
            <a:off x="1189038" y="1252538"/>
            <a:ext cx="4510087" cy="3381375"/>
          </a:xfrm>
          <a:prstGeom prst="rect">
            <a:avLst/>
          </a:prstGeom>
          <a:noFill/>
          <a:ln w="12700">
            <a:solidFill>
              <a:prstClr val="black"/>
            </a:solidFill>
          </a:ln>
        </p:spPr>
        <p:txBody>
          <a:bodyPr vert="horz" lIns="91440" tIns="45720" rIns="91440" bIns="45720" rtlCol="0" anchor="ctr"/>
          <a:lstStyle/>
          <a:p>
            <a:pPr lvl="0"/>
            <a:endParaRPr lang="ru-RU" noProof="0"/>
          </a:p>
        </p:txBody>
      </p:sp>
      <p:sp>
        <p:nvSpPr>
          <p:cNvPr id="5" name="Заметки 4">
            <a:extLst>
              <a:ext uri="{FF2B5EF4-FFF2-40B4-BE49-F238E27FC236}">
                <a16:creationId xmlns:a16="http://schemas.microsoft.com/office/drawing/2014/main" id="{BB95B343-45B4-6618-2EC4-2E27FEA46DE7}"/>
              </a:ext>
            </a:extLst>
          </p:cNvPr>
          <p:cNvSpPr>
            <a:spLocks noGrp="1"/>
          </p:cNvSpPr>
          <p:nvPr>
            <p:ph type="body" sz="quarter" idx="3"/>
          </p:nvPr>
        </p:nvSpPr>
        <p:spPr>
          <a:xfrm>
            <a:off x="688975" y="4822825"/>
            <a:ext cx="5510213" cy="3944938"/>
          </a:xfrm>
          <a:prstGeom prst="rect">
            <a:avLst/>
          </a:prstGeom>
        </p:spPr>
        <p:txBody>
          <a:bodyPr vert="horz" lIns="91440" tIns="45720" rIns="91440" bIns="45720" rtlCol="0"/>
          <a:lstStyle/>
          <a:p>
            <a:pPr lvl="0"/>
            <a:r>
              <a:rPr lang="ru-RU" noProof="0"/>
              <a:t>Образец текста</a:t>
            </a:r>
          </a:p>
          <a:p>
            <a:pPr lvl="1"/>
            <a:r>
              <a:rPr lang="ru-RU" noProof="0"/>
              <a:t>Второй уровень</a:t>
            </a:r>
          </a:p>
          <a:p>
            <a:pPr lvl="2"/>
            <a:r>
              <a:rPr lang="ru-RU" noProof="0"/>
              <a:t>Третий уровень</a:t>
            </a:r>
          </a:p>
          <a:p>
            <a:pPr lvl="3"/>
            <a:r>
              <a:rPr lang="ru-RU" noProof="0"/>
              <a:t>Четвертый уровень</a:t>
            </a:r>
          </a:p>
          <a:p>
            <a:pPr lvl="4"/>
            <a:r>
              <a:rPr lang="ru-RU" noProof="0"/>
              <a:t>Пятый уровень</a:t>
            </a:r>
          </a:p>
        </p:txBody>
      </p:sp>
      <p:sp>
        <p:nvSpPr>
          <p:cNvPr id="6" name="Нижний колонтитул 5">
            <a:extLst>
              <a:ext uri="{FF2B5EF4-FFF2-40B4-BE49-F238E27FC236}">
                <a16:creationId xmlns:a16="http://schemas.microsoft.com/office/drawing/2014/main" id="{DCD2CBCD-8A4D-4449-6FB7-DC794EF94458}"/>
              </a:ext>
            </a:extLst>
          </p:cNvPr>
          <p:cNvSpPr>
            <a:spLocks noGrp="1"/>
          </p:cNvSpPr>
          <p:nvPr>
            <p:ph type="ftr" sz="quarter" idx="4"/>
          </p:nvPr>
        </p:nvSpPr>
        <p:spPr>
          <a:xfrm>
            <a:off x="0" y="9518650"/>
            <a:ext cx="2984500" cy="501650"/>
          </a:xfrm>
          <a:prstGeom prst="rect">
            <a:avLst/>
          </a:prstGeom>
        </p:spPr>
        <p:txBody>
          <a:bodyPr vert="horz" lIns="91440" tIns="45720" rIns="91440" bIns="45720" rtlCol="0" anchor="b"/>
          <a:lstStyle>
            <a:lvl1pPr algn="l">
              <a:defRPr sz="1200"/>
            </a:lvl1pPr>
          </a:lstStyle>
          <a:p>
            <a:pPr>
              <a:defRPr/>
            </a:pPr>
            <a:endParaRPr lang="ru-RU"/>
          </a:p>
        </p:txBody>
      </p:sp>
      <p:sp>
        <p:nvSpPr>
          <p:cNvPr id="7" name="Номер слайда 6">
            <a:extLst>
              <a:ext uri="{FF2B5EF4-FFF2-40B4-BE49-F238E27FC236}">
                <a16:creationId xmlns:a16="http://schemas.microsoft.com/office/drawing/2014/main" id="{46845A0B-0106-03CE-906B-F62D75ED1CDC}"/>
              </a:ext>
            </a:extLst>
          </p:cNvPr>
          <p:cNvSpPr>
            <a:spLocks noGrp="1"/>
          </p:cNvSpPr>
          <p:nvPr>
            <p:ph type="sldNum" sz="quarter" idx="5"/>
          </p:nvPr>
        </p:nvSpPr>
        <p:spPr>
          <a:xfrm>
            <a:off x="3902075" y="9518650"/>
            <a:ext cx="2984500" cy="50165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EFADAA56-5B0B-4FA3-B117-EC316294DA4D}" type="slidenum">
              <a:rPr lang="ru-RU" altLang="en-US"/>
              <a:pPr/>
              <a:t>‹#›</a:t>
            </a:fld>
            <a:endParaRPr lang="ru-RU"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EFADAA56-5B0B-4FA3-B117-EC316294DA4D}" type="slidenum">
              <a:rPr lang="ru-RU" altLang="en-US" smtClean="0"/>
              <a:pPr/>
              <a:t>1</a:t>
            </a:fld>
            <a:endParaRPr lang="ru-RU" altLang="en-US"/>
          </a:p>
        </p:txBody>
      </p:sp>
    </p:spTree>
    <p:extLst>
      <p:ext uri="{BB962C8B-B14F-4D97-AF65-F5344CB8AC3E}">
        <p14:creationId xmlns:p14="http://schemas.microsoft.com/office/powerpoint/2010/main" val="30130007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Образ слайда 1">
            <a:extLst>
              <a:ext uri="{FF2B5EF4-FFF2-40B4-BE49-F238E27FC236}">
                <a16:creationId xmlns:a16="http://schemas.microsoft.com/office/drawing/2014/main" id="{507AB1C0-D070-0D1B-493A-C8C6E970F5E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Заметки 2">
            <a:extLst>
              <a:ext uri="{FF2B5EF4-FFF2-40B4-BE49-F238E27FC236}">
                <a16:creationId xmlns:a16="http://schemas.microsoft.com/office/drawing/2014/main" id="{7E59EBFC-55EF-05ED-6888-6A1A6DD6998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ltLang="ru-RU" dirty="0"/>
          </a:p>
        </p:txBody>
      </p:sp>
      <p:sp>
        <p:nvSpPr>
          <p:cNvPr id="5124" name="Номер слайда 3">
            <a:extLst>
              <a:ext uri="{FF2B5EF4-FFF2-40B4-BE49-F238E27FC236}">
                <a16:creationId xmlns:a16="http://schemas.microsoft.com/office/drawing/2014/main" id="{309C942B-2A30-9866-5A98-68CAAC1E3CF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fld id="{D20A0810-E3D4-44A8-9367-0BEED654B89F}" type="slidenum">
              <a:rPr lang="ru-RU" altLang="ru-RU"/>
              <a:pPr/>
              <a:t>2</a:t>
            </a:fld>
            <a:endParaRPr lang="ru-RU" altLang="ru-RU"/>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a:t>Образец заголовка</a:t>
            </a:r>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a:t>Образец подзаголовка</a:t>
            </a:r>
          </a:p>
        </p:txBody>
      </p:sp>
      <p:sp>
        <p:nvSpPr>
          <p:cNvPr id="4" name="Rectangle 4">
            <a:extLst>
              <a:ext uri="{FF2B5EF4-FFF2-40B4-BE49-F238E27FC236}">
                <a16:creationId xmlns:a16="http://schemas.microsoft.com/office/drawing/2014/main" id="{F227C2F7-6581-A080-AE63-8BC5972A986E}"/>
              </a:ext>
            </a:extLst>
          </p:cNvPr>
          <p:cNvSpPr>
            <a:spLocks noGrp="1" noChangeArrowheads="1"/>
          </p:cNvSpPr>
          <p:nvPr>
            <p:ph type="dt" sz="half" idx="10"/>
          </p:nvPr>
        </p:nvSpPr>
        <p:spPr>
          <a:ln/>
        </p:spPr>
        <p:txBody>
          <a:bodyPr/>
          <a:lstStyle>
            <a:lvl1pPr>
              <a:defRPr/>
            </a:lvl1pPr>
          </a:lstStyle>
          <a:p>
            <a:pPr>
              <a:defRPr/>
            </a:pPr>
            <a:endParaRPr lang="ru-RU"/>
          </a:p>
        </p:txBody>
      </p:sp>
      <p:sp>
        <p:nvSpPr>
          <p:cNvPr id="5" name="Rectangle 5">
            <a:extLst>
              <a:ext uri="{FF2B5EF4-FFF2-40B4-BE49-F238E27FC236}">
                <a16:creationId xmlns:a16="http://schemas.microsoft.com/office/drawing/2014/main" id="{8E896DDB-0774-66C3-A96B-F1B09E879C5B}"/>
              </a:ext>
            </a:extLst>
          </p:cNvPr>
          <p:cNvSpPr>
            <a:spLocks noGrp="1" noChangeArrowheads="1"/>
          </p:cNvSpPr>
          <p:nvPr>
            <p:ph type="ftr" sz="quarter" idx="11"/>
          </p:nvPr>
        </p:nvSpPr>
        <p:spPr>
          <a:ln/>
        </p:spPr>
        <p:txBody>
          <a:bodyPr/>
          <a:lstStyle>
            <a:lvl1pPr>
              <a:defRPr/>
            </a:lvl1pPr>
          </a:lstStyle>
          <a:p>
            <a:pPr>
              <a:defRPr/>
            </a:pPr>
            <a:endParaRPr lang="ru-RU"/>
          </a:p>
        </p:txBody>
      </p:sp>
      <p:sp>
        <p:nvSpPr>
          <p:cNvPr id="6" name="Rectangle 6">
            <a:extLst>
              <a:ext uri="{FF2B5EF4-FFF2-40B4-BE49-F238E27FC236}">
                <a16:creationId xmlns:a16="http://schemas.microsoft.com/office/drawing/2014/main" id="{8AB96218-78A3-1E61-5BE6-98E66F722687}"/>
              </a:ext>
            </a:extLst>
          </p:cNvPr>
          <p:cNvSpPr>
            <a:spLocks noGrp="1" noChangeArrowheads="1"/>
          </p:cNvSpPr>
          <p:nvPr>
            <p:ph type="sldNum" sz="quarter" idx="12"/>
          </p:nvPr>
        </p:nvSpPr>
        <p:spPr>
          <a:ln/>
        </p:spPr>
        <p:txBody>
          <a:bodyPr/>
          <a:lstStyle>
            <a:lvl1pPr>
              <a:defRPr/>
            </a:lvl1pPr>
          </a:lstStyle>
          <a:p>
            <a:fld id="{01442A32-1F19-4486-8CA4-853A2F6F1700}" type="slidenum">
              <a:rPr lang="ru-RU" altLang="en-US"/>
              <a:pPr/>
              <a:t>‹#›</a:t>
            </a:fld>
            <a:endParaRPr lang="ru-RU" altLang="en-US"/>
          </a:p>
        </p:txBody>
      </p:sp>
    </p:spTree>
    <p:extLst>
      <p:ext uri="{BB962C8B-B14F-4D97-AF65-F5344CB8AC3E}">
        <p14:creationId xmlns:p14="http://schemas.microsoft.com/office/powerpoint/2010/main" val="36077567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4">
            <a:extLst>
              <a:ext uri="{FF2B5EF4-FFF2-40B4-BE49-F238E27FC236}">
                <a16:creationId xmlns:a16="http://schemas.microsoft.com/office/drawing/2014/main" id="{D86FAC10-E154-3A24-AF6F-9205DD1C46A5}"/>
              </a:ext>
            </a:extLst>
          </p:cNvPr>
          <p:cNvSpPr>
            <a:spLocks noGrp="1" noChangeArrowheads="1"/>
          </p:cNvSpPr>
          <p:nvPr>
            <p:ph type="dt" sz="half" idx="10"/>
          </p:nvPr>
        </p:nvSpPr>
        <p:spPr>
          <a:ln/>
        </p:spPr>
        <p:txBody>
          <a:bodyPr/>
          <a:lstStyle>
            <a:lvl1pPr>
              <a:defRPr/>
            </a:lvl1pPr>
          </a:lstStyle>
          <a:p>
            <a:pPr>
              <a:defRPr/>
            </a:pPr>
            <a:endParaRPr lang="ru-RU"/>
          </a:p>
        </p:txBody>
      </p:sp>
      <p:sp>
        <p:nvSpPr>
          <p:cNvPr id="5" name="Rectangle 5">
            <a:extLst>
              <a:ext uri="{FF2B5EF4-FFF2-40B4-BE49-F238E27FC236}">
                <a16:creationId xmlns:a16="http://schemas.microsoft.com/office/drawing/2014/main" id="{3D78F4D8-6D03-E6FE-B79E-4F63DC531974}"/>
              </a:ext>
            </a:extLst>
          </p:cNvPr>
          <p:cNvSpPr>
            <a:spLocks noGrp="1" noChangeArrowheads="1"/>
          </p:cNvSpPr>
          <p:nvPr>
            <p:ph type="ftr" sz="quarter" idx="11"/>
          </p:nvPr>
        </p:nvSpPr>
        <p:spPr>
          <a:ln/>
        </p:spPr>
        <p:txBody>
          <a:bodyPr/>
          <a:lstStyle>
            <a:lvl1pPr>
              <a:defRPr/>
            </a:lvl1pPr>
          </a:lstStyle>
          <a:p>
            <a:pPr>
              <a:defRPr/>
            </a:pPr>
            <a:endParaRPr lang="ru-RU"/>
          </a:p>
        </p:txBody>
      </p:sp>
      <p:sp>
        <p:nvSpPr>
          <p:cNvPr id="6" name="Rectangle 6">
            <a:extLst>
              <a:ext uri="{FF2B5EF4-FFF2-40B4-BE49-F238E27FC236}">
                <a16:creationId xmlns:a16="http://schemas.microsoft.com/office/drawing/2014/main" id="{165687DF-DC02-57A4-F419-F4EF2034F2EF}"/>
              </a:ext>
            </a:extLst>
          </p:cNvPr>
          <p:cNvSpPr>
            <a:spLocks noGrp="1" noChangeArrowheads="1"/>
          </p:cNvSpPr>
          <p:nvPr>
            <p:ph type="sldNum" sz="quarter" idx="12"/>
          </p:nvPr>
        </p:nvSpPr>
        <p:spPr>
          <a:ln/>
        </p:spPr>
        <p:txBody>
          <a:bodyPr/>
          <a:lstStyle>
            <a:lvl1pPr>
              <a:defRPr/>
            </a:lvl1pPr>
          </a:lstStyle>
          <a:p>
            <a:fld id="{C8E4DAA2-30AC-4819-A7C5-99D5620F2079}" type="slidenum">
              <a:rPr lang="ru-RU" altLang="en-US"/>
              <a:pPr/>
              <a:t>‹#›</a:t>
            </a:fld>
            <a:endParaRPr lang="ru-RU" altLang="en-US"/>
          </a:p>
        </p:txBody>
      </p:sp>
    </p:spTree>
    <p:extLst>
      <p:ext uri="{BB962C8B-B14F-4D97-AF65-F5344CB8AC3E}">
        <p14:creationId xmlns:p14="http://schemas.microsoft.com/office/powerpoint/2010/main" val="35273120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4">
            <a:extLst>
              <a:ext uri="{FF2B5EF4-FFF2-40B4-BE49-F238E27FC236}">
                <a16:creationId xmlns:a16="http://schemas.microsoft.com/office/drawing/2014/main" id="{D4CF8E29-7211-4791-DC51-206A167819AA}"/>
              </a:ext>
            </a:extLst>
          </p:cNvPr>
          <p:cNvSpPr>
            <a:spLocks noGrp="1" noChangeArrowheads="1"/>
          </p:cNvSpPr>
          <p:nvPr>
            <p:ph type="dt" sz="half" idx="10"/>
          </p:nvPr>
        </p:nvSpPr>
        <p:spPr>
          <a:ln/>
        </p:spPr>
        <p:txBody>
          <a:bodyPr/>
          <a:lstStyle>
            <a:lvl1pPr>
              <a:defRPr/>
            </a:lvl1pPr>
          </a:lstStyle>
          <a:p>
            <a:pPr>
              <a:defRPr/>
            </a:pPr>
            <a:endParaRPr lang="ru-RU"/>
          </a:p>
        </p:txBody>
      </p:sp>
      <p:sp>
        <p:nvSpPr>
          <p:cNvPr id="5" name="Rectangle 5">
            <a:extLst>
              <a:ext uri="{FF2B5EF4-FFF2-40B4-BE49-F238E27FC236}">
                <a16:creationId xmlns:a16="http://schemas.microsoft.com/office/drawing/2014/main" id="{67613B2A-903A-4407-8AA8-67314E2DC175}"/>
              </a:ext>
            </a:extLst>
          </p:cNvPr>
          <p:cNvSpPr>
            <a:spLocks noGrp="1" noChangeArrowheads="1"/>
          </p:cNvSpPr>
          <p:nvPr>
            <p:ph type="ftr" sz="quarter" idx="11"/>
          </p:nvPr>
        </p:nvSpPr>
        <p:spPr>
          <a:ln/>
        </p:spPr>
        <p:txBody>
          <a:bodyPr/>
          <a:lstStyle>
            <a:lvl1pPr>
              <a:defRPr/>
            </a:lvl1pPr>
          </a:lstStyle>
          <a:p>
            <a:pPr>
              <a:defRPr/>
            </a:pPr>
            <a:endParaRPr lang="ru-RU"/>
          </a:p>
        </p:txBody>
      </p:sp>
      <p:sp>
        <p:nvSpPr>
          <p:cNvPr id="6" name="Rectangle 6">
            <a:extLst>
              <a:ext uri="{FF2B5EF4-FFF2-40B4-BE49-F238E27FC236}">
                <a16:creationId xmlns:a16="http://schemas.microsoft.com/office/drawing/2014/main" id="{9F7F8270-B364-19AB-877D-0E484A96CFC5}"/>
              </a:ext>
            </a:extLst>
          </p:cNvPr>
          <p:cNvSpPr>
            <a:spLocks noGrp="1" noChangeArrowheads="1"/>
          </p:cNvSpPr>
          <p:nvPr>
            <p:ph type="sldNum" sz="quarter" idx="12"/>
          </p:nvPr>
        </p:nvSpPr>
        <p:spPr>
          <a:ln/>
        </p:spPr>
        <p:txBody>
          <a:bodyPr/>
          <a:lstStyle>
            <a:lvl1pPr>
              <a:defRPr/>
            </a:lvl1pPr>
          </a:lstStyle>
          <a:p>
            <a:fld id="{E6291CAE-6744-458D-A7EB-90D8FB0B0E16}" type="slidenum">
              <a:rPr lang="ru-RU" altLang="en-US"/>
              <a:pPr/>
              <a:t>‹#›</a:t>
            </a:fld>
            <a:endParaRPr lang="ru-RU" altLang="en-US"/>
          </a:p>
        </p:txBody>
      </p:sp>
    </p:spTree>
    <p:extLst>
      <p:ext uri="{BB962C8B-B14F-4D97-AF65-F5344CB8AC3E}">
        <p14:creationId xmlns:p14="http://schemas.microsoft.com/office/powerpoint/2010/main" val="34836217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4">
            <a:extLst>
              <a:ext uri="{FF2B5EF4-FFF2-40B4-BE49-F238E27FC236}">
                <a16:creationId xmlns:a16="http://schemas.microsoft.com/office/drawing/2014/main" id="{3F133778-B83B-FFF7-106D-2ECA285F7EED}"/>
              </a:ext>
            </a:extLst>
          </p:cNvPr>
          <p:cNvSpPr>
            <a:spLocks noGrp="1" noChangeArrowheads="1"/>
          </p:cNvSpPr>
          <p:nvPr>
            <p:ph type="dt" sz="half" idx="10"/>
          </p:nvPr>
        </p:nvSpPr>
        <p:spPr>
          <a:ln/>
        </p:spPr>
        <p:txBody>
          <a:bodyPr/>
          <a:lstStyle>
            <a:lvl1pPr>
              <a:defRPr/>
            </a:lvl1pPr>
          </a:lstStyle>
          <a:p>
            <a:pPr>
              <a:defRPr/>
            </a:pPr>
            <a:endParaRPr lang="ru-RU"/>
          </a:p>
        </p:txBody>
      </p:sp>
      <p:sp>
        <p:nvSpPr>
          <p:cNvPr id="5" name="Rectangle 5">
            <a:extLst>
              <a:ext uri="{FF2B5EF4-FFF2-40B4-BE49-F238E27FC236}">
                <a16:creationId xmlns:a16="http://schemas.microsoft.com/office/drawing/2014/main" id="{C6FE343E-026B-5FE4-7E4A-DB2B01DCA047}"/>
              </a:ext>
            </a:extLst>
          </p:cNvPr>
          <p:cNvSpPr>
            <a:spLocks noGrp="1" noChangeArrowheads="1"/>
          </p:cNvSpPr>
          <p:nvPr>
            <p:ph type="ftr" sz="quarter" idx="11"/>
          </p:nvPr>
        </p:nvSpPr>
        <p:spPr>
          <a:ln/>
        </p:spPr>
        <p:txBody>
          <a:bodyPr/>
          <a:lstStyle>
            <a:lvl1pPr>
              <a:defRPr/>
            </a:lvl1pPr>
          </a:lstStyle>
          <a:p>
            <a:pPr>
              <a:defRPr/>
            </a:pPr>
            <a:endParaRPr lang="ru-RU"/>
          </a:p>
        </p:txBody>
      </p:sp>
      <p:sp>
        <p:nvSpPr>
          <p:cNvPr id="6" name="Rectangle 6">
            <a:extLst>
              <a:ext uri="{FF2B5EF4-FFF2-40B4-BE49-F238E27FC236}">
                <a16:creationId xmlns:a16="http://schemas.microsoft.com/office/drawing/2014/main" id="{80CB0FC6-EF57-9582-5E72-B84C3424DA75}"/>
              </a:ext>
            </a:extLst>
          </p:cNvPr>
          <p:cNvSpPr>
            <a:spLocks noGrp="1" noChangeArrowheads="1"/>
          </p:cNvSpPr>
          <p:nvPr>
            <p:ph type="sldNum" sz="quarter" idx="12"/>
          </p:nvPr>
        </p:nvSpPr>
        <p:spPr>
          <a:ln/>
        </p:spPr>
        <p:txBody>
          <a:bodyPr/>
          <a:lstStyle>
            <a:lvl1pPr>
              <a:defRPr/>
            </a:lvl1pPr>
          </a:lstStyle>
          <a:p>
            <a:fld id="{E97A6401-D6A2-4D4B-A52D-1CE8AAD8AC5A}" type="slidenum">
              <a:rPr lang="ru-RU" altLang="en-US"/>
              <a:pPr/>
              <a:t>‹#›</a:t>
            </a:fld>
            <a:endParaRPr lang="ru-RU" altLang="en-US"/>
          </a:p>
        </p:txBody>
      </p:sp>
    </p:spTree>
    <p:extLst>
      <p:ext uri="{BB962C8B-B14F-4D97-AF65-F5344CB8AC3E}">
        <p14:creationId xmlns:p14="http://schemas.microsoft.com/office/powerpoint/2010/main" val="3618672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a:t>Образец текста</a:t>
            </a:r>
          </a:p>
        </p:txBody>
      </p:sp>
      <p:sp>
        <p:nvSpPr>
          <p:cNvPr id="4" name="Rectangle 4">
            <a:extLst>
              <a:ext uri="{FF2B5EF4-FFF2-40B4-BE49-F238E27FC236}">
                <a16:creationId xmlns:a16="http://schemas.microsoft.com/office/drawing/2014/main" id="{B8F018F9-472D-D972-AC4C-50ADD9CD67B7}"/>
              </a:ext>
            </a:extLst>
          </p:cNvPr>
          <p:cNvSpPr>
            <a:spLocks noGrp="1" noChangeArrowheads="1"/>
          </p:cNvSpPr>
          <p:nvPr>
            <p:ph type="dt" sz="half" idx="10"/>
          </p:nvPr>
        </p:nvSpPr>
        <p:spPr>
          <a:ln/>
        </p:spPr>
        <p:txBody>
          <a:bodyPr/>
          <a:lstStyle>
            <a:lvl1pPr>
              <a:defRPr/>
            </a:lvl1pPr>
          </a:lstStyle>
          <a:p>
            <a:pPr>
              <a:defRPr/>
            </a:pPr>
            <a:endParaRPr lang="ru-RU"/>
          </a:p>
        </p:txBody>
      </p:sp>
      <p:sp>
        <p:nvSpPr>
          <p:cNvPr id="5" name="Rectangle 5">
            <a:extLst>
              <a:ext uri="{FF2B5EF4-FFF2-40B4-BE49-F238E27FC236}">
                <a16:creationId xmlns:a16="http://schemas.microsoft.com/office/drawing/2014/main" id="{7E4E8560-E4FB-F76C-C8E3-410D27DA457E}"/>
              </a:ext>
            </a:extLst>
          </p:cNvPr>
          <p:cNvSpPr>
            <a:spLocks noGrp="1" noChangeArrowheads="1"/>
          </p:cNvSpPr>
          <p:nvPr>
            <p:ph type="ftr" sz="quarter" idx="11"/>
          </p:nvPr>
        </p:nvSpPr>
        <p:spPr>
          <a:ln/>
        </p:spPr>
        <p:txBody>
          <a:bodyPr/>
          <a:lstStyle>
            <a:lvl1pPr>
              <a:defRPr/>
            </a:lvl1pPr>
          </a:lstStyle>
          <a:p>
            <a:pPr>
              <a:defRPr/>
            </a:pPr>
            <a:endParaRPr lang="ru-RU"/>
          </a:p>
        </p:txBody>
      </p:sp>
      <p:sp>
        <p:nvSpPr>
          <p:cNvPr id="6" name="Rectangle 6">
            <a:extLst>
              <a:ext uri="{FF2B5EF4-FFF2-40B4-BE49-F238E27FC236}">
                <a16:creationId xmlns:a16="http://schemas.microsoft.com/office/drawing/2014/main" id="{DF1672D2-866E-D59C-CB46-CD8576807D4C}"/>
              </a:ext>
            </a:extLst>
          </p:cNvPr>
          <p:cNvSpPr>
            <a:spLocks noGrp="1" noChangeArrowheads="1"/>
          </p:cNvSpPr>
          <p:nvPr>
            <p:ph type="sldNum" sz="quarter" idx="12"/>
          </p:nvPr>
        </p:nvSpPr>
        <p:spPr>
          <a:ln/>
        </p:spPr>
        <p:txBody>
          <a:bodyPr/>
          <a:lstStyle>
            <a:lvl1pPr>
              <a:defRPr/>
            </a:lvl1pPr>
          </a:lstStyle>
          <a:p>
            <a:fld id="{E65B75CC-2FB7-4099-88C7-77F1EA1FB0D9}" type="slidenum">
              <a:rPr lang="ru-RU" altLang="en-US"/>
              <a:pPr/>
              <a:t>‹#›</a:t>
            </a:fld>
            <a:endParaRPr lang="ru-RU" altLang="en-US"/>
          </a:p>
        </p:txBody>
      </p:sp>
    </p:spTree>
    <p:extLst>
      <p:ext uri="{BB962C8B-B14F-4D97-AF65-F5344CB8AC3E}">
        <p14:creationId xmlns:p14="http://schemas.microsoft.com/office/powerpoint/2010/main" val="5108954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Rectangle 4">
            <a:extLst>
              <a:ext uri="{FF2B5EF4-FFF2-40B4-BE49-F238E27FC236}">
                <a16:creationId xmlns:a16="http://schemas.microsoft.com/office/drawing/2014/main" id="{74E3C689-EE11-9EA4-8BE7-ED4682791F5C}"/>
              </a:ext>
            </a:extLst>
          </p:cNvPr>
          <p:cNvSpPr>
            <a:spLocks noGrp="1" noChangeArrowheads="1"/>
          </p:cNvSpPr>
          <p:nvPr>
            <p:ph type="dt" sz="half" idx="10"/>
          </p:nvPr>
        </p:nvSpPr>
        <p:spPr>
          <a:ln/>
        </p:spPr>
        <p:txBody>
          <a:bodyPr/>
          <a:lstStyle>
            <a:lvl1pPr>
              <a:defRPr/>
            </a:lvl1pPr>
          </a:lstStyle>
          <a:p>
            <a:pPr>
              <a:defRPr/>
            </a:pPr>
            <a:endParaRPr lang="ru-RU"/>
          </a:p>
        </p:txBody>
      </p:sp>
      <p:sp>
        <p:nvSpPr>
          <p:cNvPr id="6" name="Rectangle 5">
            <a:extLst>
              <a:ext uri="{FF2B5EF4-FFF2-40B4-BE49-F238E27FC236}">
                <a16:creationId xmlns:a16="http://schemas.microsoft.com/office/drawing/2014/main" id="{B2A37504-9CBD-50F2-33A1-D71224AB0FFD}"/>
              </a:ext>
            </a:extLst>
          </p:cNvPr>
          <p:cNvSpPr>
            <a:spLocks noGrp="1" noChangeArrowheads="1"/>
          </p:cNvSpPr>
          <p:nvPr>
            <p:ph type="ftr" sz="quarter" idx="11"/>
          </p:nvPr>
        </p:nvSpPr>
        <p:spPr>
          <a:ln/>
        </p:spPr>
        <p:txBody>
          <a:bodyPr/>
          <a:lstStyle>
            <a:lvl1pPr>
              <a:defRPr/>
            </a:lvl1pPr>
          </a:lstStyle>
          <a:p>
            <a:pPr>
              <a:defRPr/>
            </a:pPr>
            <a:endParaRPr lang="ru-RU"/>
          </a:p>
        </p:txBody>
      </p:sp>
      <p:sp>
        <p:nvSpPr>
          <p:cNvPr id="7" name="Rectangle 6">
            <a:extLst>
              <a:ext uri="{FF2B5EF4-FFF2-40B4-BE49-F238E27FC236}">
                <a16:creationId xmlns:a16="http://schemas.microsoft.com/office/drawing/2014/main" id="{38557C56-D29B-7A81-E8BF-B6FC3A21DCDB}"/>
              </a:ext>
            </a:extLst>
          </p:cNvPr>
          <p:cNvSpPr>
            <a:spLocks noGrp="1" noChangeArrowheads="1"/>
          </p:cNvSpPr>
          <p:nvPr>
            <p:ph type="sldNum" sz="quarter" idx="12"/>
          </p:nvPr>
        </p:nvSpPr>
        <p:spPr>
          <a:ln/>
        </p:spPr>
        <p:txBody>
          <a:bodyPr/>
          <a:lstStyle>
            <a:lvl1pPr>
              <a:defRPr/>
            </a:lvl1pPr>
          </a:lstStyle>
          <a:p>
            <a:fld id="{E37DC54C-ABA3-44DC-A6A7-160F681F2C7A}" type="slidenum">
              <a:rPr lang="ru-RU" altLang="en-US"/>
              <a:pPr/>
              <a:t>‹#›</a:t>
            </a:fld>
            <a:endParaRPr lang="ru-RU" altLang="en-US"/>
          </a:p>
        </p:txBody>
      </p:sp>
    </p:spTree>
    <p:extLst>
      <p:ext uri="{BB962C8B-B14F-4D97-AF65-F5344CB8AC3E}">
        <p14:creationId xmlns:p14="http://schemas.microsoft.com/office/powerpoint/2010/main" val="34426404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Rectangle 4">
            <a:extLst>
              <a:ext uri="{FF2B5EF4-FFF2-40B4-BE49-F238E27FC236}">
                <a16:creationId xmlns:a16="http://schemas.microsoft.com/office/drawing/2014/main" id="{6BC0B238-A92A-9C59-BE1A-B8F8CA2E34CE}"/>
              </a:ext>
            </a:extLst>
          </p:cNvPr>
          <p:cNvSpPr>
            <a:spLocks noGrp="1" noChangeArrowheads="1"/>
          </p:cNvSpPr>
          <p:nvPr>
            <p:ph type="dt" sz="half" idx="10"/>
          </p:nvPr>
        </p:nvSpPr>
        <p:spPr>
          <a:ln/>
        </p:spPr>
        <p:txBody>
          <a:bodyPr/>
          <a:lstStyle>
            <a:lvl1pPr>
              <a:defRPr/>
            </a:lvl1pPr>
          </a:lstStyle>
          <a:p>
            <a:pPr>
              <a:defRPr/>
            </a:pPr>
            <a:endParaRPr lang="ru-RU"/>
          </a:p>
        </p:txBody>
      </p:sp>
      <p:sp>
        <p:nvSpPr>
          <p:cNvPr id="8" name="Rectangle 5">
            <a:extLst>
              <a:ext uri="{FF2B5EF4-FFF2-40B4-BE49-F238E27FC236}">
                <a16:creationId xmlns:a16="http://schemas.microsoft.com/office/drawing/2014/main" id="{4AAF0425-28C1-144B-8F9C-BA38CF8AA68F}"/>
              </a:ext>
            </a:extLst>
          </p:cNvPr>
          <p:cNvSpPr>
            <a:spLocks noGrp="1" noChangeArrowheads="1"/>
          </p:cNvSpPr>
          <p:nvPr>
            <p:ph type="ftr" sz="quarter" idx="11"/>
          </p:nvPr>
        </p:nvSpPr>
        <p:spPr>
          <a:ln/>
        </p:spPr>
        <p:txBody>
          <a:bodyPr/>
          <a:lstStyle>
            <a:lvl1pPr>
              <a:defRPr/>
            </a:lvl1pPr>
          </a:lstStyle>
          <a:p>
            <a:pPr>
              <a:defRPr/>
            </a:pPr>
            <a:endParaRPr lang="ru-RU"/>
          </a:p>
        </p:txBody>
      </p:sp>
      <p:sp>
        <p:nvSpPr>
          <p:cNvPr id="9" name="Rectangle 6">
            <a:extLst>
              <a:ext uri="{FF2B5EF4-FFF2-40B4-BE49-F238E27FC236}">
                <a16:creationId xmlns:a16="http://schemas.microsoft.com/office/drawing/2014/main" id="{091A4BE1-3C3A-8582-A953-43E5C8457423}"/>
              </a:ext>
            </a:extLst>
          </p:cNvPr>
          <p:cNvSpPr>
            <a:spLocks noGrp="1" noChangeArrowheads="1"/>
          </p:cNvSpPr>
          <p:nvPr>
            <p:ph type="sldNum" sz="quarter" idx="12"/>
          </p:nvPr>
        </p:nvSpPr>
        <p:spPr>
          <a:ln/>
        </p:spPr>
        <p:txBody>
          <a:bodyPr/>
          <a:lstStyle>
            <a:lvl1pPr>
              <a:defRPr/>
            </a:lvl1pPr>
          </a:lstStyle>
          <a:p>
            <a:fld id="{D153B051-5458-4437-A7E3-72B6B1D3E69F}" type="slidenum">
              <a:rPr lang="ru-RU" altLang="en-US"/>
              <a:pPr/>
              <a:t>‹#›</a:t>
            </a:fld>
            <a:endParaRPr lang="ru-RU" altLang="en-US"/>
          </a:p>
        </p:txBody>
      </p:sp>
    </p:spTree>
    <p:extLst>
      <p:ext uri="{BB962C8B-B14F-4D97-AF65-F5344CB8AC3E}">
        <p14:creationId xmlns:p14="http://schemas.microsoft.com/office/powerpoint/2010/main" val="41517281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Rectangle 4">
            <a:extLst>
              <a:ext uri="{FF2B5EF4-FFF2-40B4-BE49-F238E27FC236}">
                <a16:creationId xmlns:a16="http://schemas.microsoft.com/office/drawing/2014/main" id="{931FDE12-09C3-D070-4311-D3DA94C1782B}"/>
              </a:ext>
            </a:extLst>
          </p:cNvPr>
          <p:cNvSpPr>
            <a:spLocks noGrp="1" noChangeArrowheads="1"/>
          </p:cNvSpPr>
          <p:nvPr>
            <p:ph type="dt" sz="half" idx="10"/>
          </p:nvPr>
        </p:nvSpPr>
        <p:spPr>
          <a:ln/>
        </p:spPr>
        <p:txBody>
          <a:bodyPr/>
          <a:lstStyle>
            <a:lvl1pPr>
              <a:defRPr/>
            </a:lvl1pPr>
          </a:lstStyle>
          <a:p>
            <a:pPr>
              <a:defRPr/>
            </a:pPr>
            <a:endParaRPr lang="ru-RU"/>
          </a:p>
        </p:txBody>
      </p:sp>
      <p:sp>
        <p:nvSpPr>
          <p:cNvPr id="4" name="Rectangle 5">
            <a:extLst>
              <a:ext uri="{FF2B5EF4-FFF2-40B4-BE49-F238E27FC236}">
                <a16:creationId xmlns:a16="http://schemas.microsoft.com/office/drawing/2014/main" id="{A02DA418-6F56-23EA-C6F5-AF5A2C7911CA}"/>
              </a:ext>
            </a:extLst>
          </p:cNvPr>
          <p:cNvSpPr>
            <a:spLocks noGrp="1" noChangeArrowheads="1"/>
          </p:cNvSpPr>
          <p:nvPr>
            <p:ph type="ftr" sz="quarter" idx="11"/>
          </p:nvPr>
        </p:nvSpPr>
        <p:spPr>
          <a:ln/>
        </p:spPr>
        <p:txBody>
          <a:bodyPr/>
          <a:lstStyle>
            <a:lvl1pPr>
              <a:defRPr/>
            </a:lvl1pPr>
          </a:lstStyle>
          <a:p>
            <a:pPr>
              <a:defRPr/>
            </a:pPr>
            <a:endParaRPr lang="ru-RU"/>
          </a:p>
        </p:txBody>
      </p:sp>
      <p:sp>
        <p:nvSpPr>
          <p:cNvPr id="5" name="Rectangle 6">
            <a:extLst>
              <a:ext uri="{FF2B5EF4-FFF2-40B4-BE49-F238E27FC236}">
                <a16:creationId xmlns:a16="http://schemas.microsoft.com/office/drawing/2014/main" id="{5095776A-24DB-D7AD-0D7C-C75D6BF17430}"/>
              </a:ext>
            </a:extLst>
          </p:cNvPr>
          <p:cNvSpPr>
            <a:spLocks noGrp="1" noChangeArrowheads="1"/>
          </p:cNvSpPr>
          <p:nvPr>
            <p:ph type="sldNum" sz="quarter" idx="12"/>
          </p:nvPr>
        </p:nvSpPr>
        <p:spPr>
          <a:ln/>
        </p:spPr>
        <p:txBody>
          <a:bodyPr/>
          <a:lstStyle>
            <a:lvl1pPr>
              <a:defRPr/>
            </a:lvl1pPr>
          </a:lstStyle>
          <a:p>
            <a:fld id="{7CF6CE16-3BAC-45A4-8FA1-92B2CCEF01C5}" type="slidenum">
              <a:rPr lang="ru-RU" altLang="en-US"/>
              <a:pPr/>
              <a:t>‹#›</a:t>
            </a:fld>
            <a:endParaRPr lang="ru-RU" altLang="en-US"/>
          </a:p>
        </p:txBody>
      </p:sp>
    </p:spTree>
    <p:extLst>
      <p:ext uri="{BB962C8B-B14F-4D97-AF65-F5344CB8AC3E}">
        <p14:creationId xmlns:p14="http://schemas.microsoft.com/office/powerpoint/2010/main" val="37067185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5D14D205-646E-0199-2E1D-B7BF8EFDDCED}"/>
              </a:ext>
            </a:extLst>
          </p:cNvPr>
          <p:cNvSpPr>
            <a:spLocks noGrp="1" noChangeArrowheads="1"/>
          </p:cNvSpPr>
          <p:nvPr>
            <p:ph type="dt" sz="half" idx="10"/>
          </p:nvPr>
        </p:nvSpPr>
        <p:spPr>
          <a:ln/>
        </p:spPr>
        <p:txBody>
          <a:bodyPr/>
          <a:lstStyle>
            <a:lvl1pPr>
              <a:defRPr/>
            </a:lvl1pPr>
          </a:lstStyle>
          <a:p>
            <a:pPr>
              <a:defRPr/>
            </a:pPr>
            <a:endParaRPr lang="ru-RU"/>
          </a:p>
        </p:txBody>
      </p:sp>
      <p:sp>
        <p:nvSpPr>
          <p:cNvPr id="3" name="Rectangle 5">
            <a:extLst>
              <a:ext uri="{FF2B5EF4-FFF2-40B4-BE49-F238E27FC236}">
                <a16:creationId xmlns:a16="http://schemas.microsoft.com/office/drawing/2014/main" id="{700267A1-A6C4-C343-5F36-809C091B3515}"/>
              </a:ext>
            </a:extLst>
          </p:cNvPr>
          <p:cNvSpPr>
            <a:spLocks noGrp="1" noChangeArrowheads="1"/>
          </p:cNvSpPr>
          <p:nvPr>
            <p:ph type="ftr" sz="quarter" idx="11"/>
          </p:nvPr>
        </p:nvSpPr>
        <p:spPr>
          <a:ln/>
        </p:spPr>
        <p:txBody>
          <a:bodyPr/>
          <a:lstStyle>
            <a:lvl1pPr>
              <a:defRPr/>
            </a:lvl1pPr>
          </a:lstStyle>
          <a:p>
            <a:pPr>
              <a:defRPr/>
            </a:pPr>
            <a:endParaRPr lang="ru-RU"/>
          </a:p>
        </p:txBody>
      </p:sp>
      <p:sp>
        <p:nvSpPr>
          <p:cNvPr id="4" name="Rectangle 6">
            <a:extLst>
              <a:ext uri="{FF2B5EF4-FFF2-40B4-BE49-F238E27FC236}">
                <a16:creationId xmlns:a16="http://schemas.microsoft.com/office/drawing/2014/main" id="{03231A1C-C602-0857-0F9B-AE3187880F24}"/>
              </a:ext>
            </a:extLst>
          </p:cNvPr>
          <p:cNvSpPr>
            <a:spLocks noGrp="1" noChangeArrowheads="1"/>
          </p:cNvSpPr>
          <p:nvPr>
            <p:ph type="sldNum" sz="quarter" idx="12"/>
          </p:nvPr>
        </p:nvSpPr>
        <p:spPr>
          <a:ln/>
        </p:spPr>
        <p:txBody>
          <a:bodyPr/>
          <a:lstStyle>
            <a:lvl1pPr>
              <a:defRPr/>
            </a:lvl1pPr>
          </a:lstStyle>
          <a:p>
            <a:fld id="{9B8E6834-D68B-41F7-B542-0F93204A806C}" type="slidenum">
              <a:rPr lang="ru-RU" altLang="en-US"/>
              <a:pPr/>
              <a:t>‹#›</a:t>
            </a:fld>
            <a:endParaRPr lang="ru-RU" altLang="en-US"/>
          </a:p>
        </p:txBody>
      </p:sp>
    </p:spTree>
    <p:extLst>
      <p:ext uri="{BB962C8B-B14F-4D97-AF65-F5344CB8AC3E}">
        <p14:creationId xmlns:p14="http://schemas.microsoft.com/office/powerpoint/2010/main" val="10280139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a:t>Образец заголовка</a:t>
            </a:r>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Rectangle 4">
            <a:extLst>
              <a:ext uri="{FF2B5EF4-FFF2-40B4-BE49-F238E27FC236}">
                <a16:creationId xmlns:a16="http://schemas.microsoft.com/office/drawing/2014/main" id="{C7D33036-9BFF-F1A8-1EFD-08D5637BDDBC}"/>
              </a:ext>
            </a:extLst>
          </p:cNvPr>
          <p:cNvSpPr>
            <a:spLocks noGrp="1" noChangeArrowheads="1"/>
          </p:cNvSpPr>
          <p:nvPr>
            <p:ph type="dt" sz="half" idx="10"/>
          </p:nvPr>
        </p:nvSpPr>
        <p:spPr>
          <a:ln/>
        </p:spPr>
        <p:txBody>
          <a:bodyPr/>
          <a:lstStyle>
            <a:lvl1pPr>
              <a:defRPr/>
            </a:lvl1pPr>
          </a:lstStyle>
          <a:p>
            <a:pPr>
              <a:defRPr/>
            </a:pPr>
            <a:endParaRPr lang="ru-RU"/>
          </a:p>
        </p:txBody>
      </p:sp>
      <p:sp>
        <p:nvSpPr>
          <p:cNvPr id="6" name="Rectangle 5">
            <a:extLst>
              <a:ext uri="{FF2B5EF4-FFF2-40B4-BE49-F238E27FC236}">
                <a16:creationId xmlns:a16="http://schemas.microsoft.com/office/drawing/2014/main" id="{B353FE8E-9142-B2AE-C6AD-7EEF8563FE05}"/>
              </a:ext>
            </a:extLst>
          </p:cNvPr>
          <p:cNvSpPr>
            <a:spLocks noGrp="1" noChangeArrowheads="1"/>
          </p:cNvSpPr>
          <p:nvPr>
            <p:ph type="ftr" sz="quarter" idx="11"/>
          </p:nvPr>
        </p:nvSpPr>
        <p:spPr>
          <a:ln/>
        </p:spPr>
        <p:txBody>
          <a:bodyPr/>
          <a:lstStyle>
            <a:lvl1pPr>
              <a:defRPr/>
            </a:lvl1pPr>
          </a:lstStyle>
          <a:p>
            <a:pPr>
              <a:defRPr/>
            </a:pPr>
            <a:endParaRPr lang="ru-RU"/>
          </a:p>
        </p:txBody>
      </p:sp>
      <p:sp>
        <p:nvSpPr>
          <p:cNvPr id="7" name="Rectangle 6">
            <a:extLst>
              <a:ext uri="{FF2B5EF4-FFF2-40B4-BE49-F238E27FC236}">
                <a16:creationId xmlns:a16="http://schemas.microsoft.com/office/drawing/2014/main" id="{42FF2D4A-2379-DA97-363F-202625226788}"/>
              </a:ext>
            </a:extLst>
          </p:cNvPr>
          <p:cNvSpPr>
            <a:spLocks noGrp="1" noChangeArrowheads="1"/>
          </p:cNvSpPr>
          <p:nvPr>
            <p:ph type="sldNum" sz="quarter" idx="12"/>
          </p:nvPr>
        </p:nvSpPr>
        <p:spPr>
          <a:ln/>
        </p:spPr>
        <p:txBody>
          <a:bodyPr/>
          <a:lstStyle>
            <a:lvl1pPr>
              <a:defRPr/>
            </a:lvl1pPr>
          </a:lstStyle>
          <a:p>
            <a:fld id="{E7EC0001-2E6F-4D66-BF28-68FDB55FF315}" type="slidenum">
              <a:rPr lang="ru-RU" altLang="en-US"/>
              <a:pPr/>
              <a:t>‹#›</a:t>
            </a:fld>
            <a:endParaRPr lang="ru-RU" altLang="en-US"/>
          </a:p>
        </p:txBody>
      </p:sp>
    </p:spTree>
    <p:extLst>
      <p:ext uri="{BB962C8B-B14F-4D97-AF65-F5344CB8AC3E}">
        <p14:creationId xmlns:p14="http://schemas.microsoft.com/office/powerpoint/2010/main" val="19368835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Rectangle 4">
            <a:extLst>
              <a:ext uri="{FF2B5EF4-FFF2-40B4-BE49-F238E27FC236}">
                <a16:creationId xmlns:a16="http://schemas.microsoft.com/office/drawing/2014/main" id="{D00ABF14-529F-81F7-8414-6D1F899A546D}"/>
              </a:ext>
            </a:extLst>
          </p:cNvPr>
          <p:cNvSpPr>
            <a:spLocks noGrp="1" noChangeArrowheads="1"/>
          </p:cNvSpPr>
          <p:nvPr>
            <p:ph type="dt" sz="half" idx="10"/>
          </p:nvPr>
        </p:nvSpPr>
        <p:spPr>
          <a:ln/>
        </p:spPr>
        <p:txBody>
          <a:bodyPr/>
          <a:lstStyle>
            <a:lvl1pPr>
              <a:defRPr/>
            </a:lvl1pPr>
          </a:lstStyle>
          <a:p>
            <a:pPr>
              <a:defRPr/>
            </a:pPr>
            <a:endParaRPr lang="ru-RU"/>
          </a:p>
        </p:txBody>
      </p:sp>
      <p:sp>
        <p:nvSpPr>
          <p:cNvPr id="6" name="Rectangle 5">
            <a:extLst>
              <a:ext uri="{FF2B5EF4-FFF2-40B4-BE49-F238E27FC236}">
                <a16:creationId xmlns:a16="http://schemas.microsoft.com/office/drawing/2014/main" id="{8BD016DB-02A5-05BB-43C3-D30BCCB2636A}"/>
              </a:ext>
            </a:extLst>
          </p:cNvPr>
          <p:cNvSpPr>
            <a:spLocks noGrp="1" noChangeArrowheads="1"/>
          </p:cNvSpPr>
          <p:nvPr>
            <p:ph type="ftr" sz="quarter" idx="11"/>
          </p:nvPr>
        </p:nvSpPr>
        <p:spPr>
          <a:ln/>
        </p:spPr>
        <p:txBody>
          <a:bodyPr/>
          <a:lstStyle>
            <a:lvl1pPr>
              <a:defRPr/>
            </a:lvl1pPr>
          </a:lstStyle>
          <a:p>
            <a:pPr>
              <a:defRPr/>
            </a:pPr>
            <a:endParaRPr lang="ru-RU"/>
          </a:p>
        </p:txBody>
      </p:sp>
      <p:sp>
        <p:nvSpPr>
          <p:cNvPr id="7" name="Rectangle 6">
            <a:extLst>
              <a:ext uri="{FF2B5EF4-FFF2-40B4-BE49-F238E27FC236}">
                <a16:creationId xmlns:a16="http://schemas.microsoft.com/office/drawing/2014/main" id="{0A4C8B00-BD71-123C-54DD-89D23D815C13}"/>
              </a:ext>
            </a:extLst>
          </p:cNvPr>
          <p:cNvSpPr>
            <a:spLocks noGrp="1" noChangeArrowheads="1"/>
          </p:cNvSpPr>
          <p:nvPr>
            <p:ph type="sldNum" sz="quarter" idx="12"/>
          </p:nvPr>
        </p:nvSpPr>
        <p:spPr>
          <a:ln/>
        </p:spPr>
        <p:txBody>
          <a:bodyPr/>
          <a:lstStyle>
            <a:lvl1pPr>
              <a:defRPr/>
            </a:lvl1pPr>
          </a:lstStyle>
          <a:p>
            <a:fld id="{BB43A7B4-5AC8-4C70-BA86-C6E826F39DAC}" type="slidenum">
              <a:rPr lang="ru-RU" altLang="en-US"/>
              <a:pPr/>
              <a:t>‹#›</a:t>
            </a:fld>
            <a:endParaRPr lang="ru-RU" altLang="en-US"/>
          </a:p>
        </p:txBody>
      </p:sp>
    </p:spTree>
    <p:extLst>
      <p:ext uri="{BB962C8B-B14F-4D97-AF65-F5344CB8AC3E}">
        <p14:creationId xmlns:p14="http://schemas.microsoft.com/office/powerpoint/2010/main" val="30196139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98A319D4-59EC-E292-78F6-22FBDA962708}"/>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ru-RU"/>
              <a:t>Образец заголовка</a:t>
            </a:r>
          </a:p>
        </p:txBody>
      </p:sp>
      <p:sp>
        <p:nvSpPr>
          <p:cNvPr id="1027" name="Rectangle 3">
            <a:extLst>
              <a:ext uri="{FF2B5EF4-FFF2-40B4-BE49-F238E27FC236}">
                <a16:creationId xmlns:a16="http://schemas.microsoft.com/office/drawing/2014/main" id="{E1AE70AA-D6D6-B628-4DF1-5A6C6CBFBF1B}"/>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a:t>Образец текста</a:t>
            </a:r>
          </a:p>
          <a:p>
            <a:pPr lvl="1"/>
            <a:r>
              <a:rPr lang="ru-RU" altLang="ru-RU"/>
              <a:t>Второй уровень</a:t>
            </a:r>
          </a:p>
          <a:p>
            <a:pPr lvl="2"/>
            <a:r>
              <a:rPr lang="ru-RU" altLang="ru-RU"/>
              <a:t>Третий уровень</a:t>
            </a:r>
          </a:p>
          <a:p>
            <a:pPr lvl="3"/>
            <a:r>
              <a:rPr lang="ru-RU" altLang="ru-RU"/>
              <a:t>Четвертый уровень</a:t>
            </a:r>
          </a:p>
          <a:p>
            <a:pPr lvl="4"/>
            <a:r>
              <a:rPr lang="ru-RU" altLang="ru-RU"/>
              <a:t>Пятый уровень</a:t>
            </a:r>
          </a:p>
        </p:txBody>
      </p:sp>
      <p:sp>
        <p:nvSpPr>
          <p:cNvPr id="1028" name="Rectangle 4">
            <a:extLst>
              <a:ext uri="{FF2B5EF4-FFF2-40B4-BE49-F238E27FC236}">
                <a16:creationId xmlns:a16="http://schemas.microsoft.com/office/drawing/2014/main" id="{E44A76A8-028B-CDBA-5496-8D2338C44BCB}"/>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ru-RU"/>
          </a:p>
        </p:txBody>
      </p:sp>
      <p:sp>
        <p:nvSpPr>
          <p:cNvPr id="1029" name="Rectangle 5">
            <a:extLst>
              <a:ext uri="{FF2B5EF4-FFF2-40B4-BE49-F238E27FC236}">
                <a16:creationId xmlns:a16="http://schemas.microsoft.com/office/drawing/2014/main" id="{CDD1BF19-CDF3-4332-EE59-A5FDEED59BA0}"/>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ru-RU"/>
          </a:p>
        </p:txBody>
      </p:sp>
      <p:sp>
        <p:nvSpPr>
          <p:cNvPr id="1030" name="Rectangle 6">
            <a:extLst>
              <a:ext uri="{FF2B5EF4-FFF2-40B4-BE49-F238E27FC236}">
                <a16:creationId xmlns:a16="http://schemas.microsoft.com/office/drawing/2014/main" id="{6550D80D-DCAC-10AB-B28F-DB18EABFCE50}"/>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fld id="{88B124E0-388C-464E-BE02-880049D2889B}" type="slidenum">
              <a:rPr lang="ru-RU" altLang="en-US"/>
              <a:pPr/>
              <a:t>‹#›</a:t>
            </a:fld>
            <a:endParaRPr lang="ru-RU"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cs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cs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cs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cs typeface="Times New Roman" pitchFamily="18" charset="0"/>
        </a:defRPr>
      </a:lvl5pPr>
      <a:lvl6pPr marL="457200" algn="ctr" rtl="0" fontAlgn="base">
        <a:spcBef>
          <a:spcPct val="0"/>
        </a:spcBef>
        <a:spcAft>
          <a:spcPct val="0"/>
        </a:spcAft>
        <a:defRPr sz="4400">
          <a:solidFill>
            <a:schemeClr val="tx2"/>
          </a:solidFill>
          <a:latin typeface="Times New Roman" pitchFamily="18" charset="0"/>
          <a:cs typeface="Times New Roman" pitchFamily="18" charset="0"/>
        </a:defRPr>
      </a:lvl6pPr>
      <a:lvl7pPr marL="914400" algn="ctr" rtl="0" fontAlgn="base">
        <a:spcBef>
          <a:spcPct val="0"/>
        </a:spcBef>
        <a:spcAft>
          <a:spcPct val="0"/>
        </a:spcAft>
        <a:defRPr sz="4400">
          <a:solidFill>
            <a:schemeClr val="tx2"/>
          </a:solidFill>
          <a:latin typeface="Times New Roman" pitchFamily="18" charset="0"/>
          <a:cs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cs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cs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22.jpeg"/></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26.jpeg"/></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1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1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1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 Id="rId5" Type="http://schemas.openxmlformats.org/officeDocument/2006/relationships/image" Target="../media/image43.jpeg"/><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5.jpeg"/><Relationship Id="rId7" Type="http://schemas.openxmlformats.org/officeDocument/2006/relationships/image" Target="../media/image49.jpeg"/><Relationship Id="rId2" Type="http://schemas.openxmlformats.org/officeDocument/2006/relationships/image" Target="../media/image44.jpeg"/><Relationship Id="rId1" Type="http://schemas.openxmlformats.org/officeDocument/2006/relationships/slideLayout" Target="../slideLayouts/slideLayout2.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24.xml.rels><?xml version="1.0" encoding="UTF-8" standalone="yes"?>
<Relationships xmlns="http://schemas.openxmlformats.org/package/2006/relationships"><Relationship Id="rId3" Type="http://schemas.openxmlformats.org/officeDocument/2006/relationships/image" Target="../media/image51.jpeg"/><Relationship Id="rId7" Type="http://schemas.openxmlformats.org/officeDocument/2006/relationships/image" Target="../media/image55.jpeg"/><Relationship Id="rId2" Type="http://schemas.openxmlformats.org/officeDocument/2006/relationships/image" Target="../media/image50.jpeg"/><Relationship Id="rId1" Type="http://schemas.openxmlformats.org/officeDocument/2006/relationships/slideLayout" Target="../slideLayouts/slideLayout2.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2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 Id="rId4" Type="http://schemas.openxmlformats.org/officeDocument/2006/relationships/image" Target="../media/image58.jpeg"/></Relationships>
</file>

<file path=ppt/slides/_rels/slide2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xml"/><Relationship Id="rId4" Type="http://schemas.openxmlformats.org/officeDocument/2006/relationships/image" Target="../media/image61.jpeg"/></Relationships>
</file>

<file path=ppt/slides/_rels/slide2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2.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66.jpeg"/></Relationships>
</file>

<file path=ppt/slides/_rels/slide29.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Box 3">
            <a:extLst>
              <a:ext uri="{FF2B5EF4-FFF2-40B4-BE49-F238E27FC236}">
                <a16:creationId xmlns:a16="http://schemas.microsoft.com/office/drawing/2014/main" id="{64E89F35-2A8F-6A33-15EA-4412F0438291}"/>
              </a:ext>
            </a:extLst>
          </p:cNvPr>
          <p:cNvSpPr txBox="1">
            <a:spLocks noChangeArrowheads="1"/>
          </p:cNvSpPr>
          <p:nvPr/>
        </p:nvSpPr>
        <p:spPr bwMode="auto">
          <a:xfrm>
            <a:off x="1116013" y="981075"/>
            <a:ext cx="691197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a:r>
              <a:rPr lang="ru-RU" altLang="ru-RU" sz="2400" b="1" dirty="0">
                <a:solidFill>
                  <a:srgbClr val="0000FF"/>
                </a:solidFill>
                <a:latin typeface="Monotype Corsiva" panose="03010101010201010101" pitchFamily="66" charset="0"/>
              </a:rPr>
              <a:t>МБОУ  «</a:t>
            </a:r>
            <a:r>
              <a:rPr lang="ru-RU" altLang="ru-RU" sz="2400" b="1" dirty="0" err="1">
                <a:solidFill>
                  <a:srgbClr val="0000FF"/>
                </a:solidFill>
                <a:latin typeface="Monotype Corsiva" panose="03010101010201010101" pitchFamily="66" charset="0"/>
              </a:rPr>
              <a:t>Старощедринская</a:t>
            </a:r>
            <a:r>
              <a:rPr lang="ru-RU" altLang="ru-RU" sz="2400" b="1" dirty="0">
                <a:solidFill>
                  <a:srgbClr val="0000FF"/>
                </a:solidFill>
                <a:latin typeface="Monotype Corsiva" panose="03010101010201010101" pitchFamily="66" charset="0"/>
              </a:rPr>
              <a:t> СОШ»</a:t>
            </a:r>
            <a:br>
              <a:rPr lang="ru-RU" altLang="ru-RU" sz="2400" b="1" dirty="0">
                <a:solidFill>
                  <a:srgbClr val="0000FF"/>
                </a:solidFill>
                <a:latin typeface="Monotype Corsiva" panose="03010101010201010101" pitchFamily="66" charset="0"/>
              </a:rPr>
            </a:br>
            <a:r>
              <a:rPr lang="ru-RU" altLang="ru-RU" sz="2400" b="1" dirty="0" err="1">
                <a:solidFill>
                  <a:srgbClr val="0000FF"/>
                </a:solidFill>
                <a:latin typeface="Monotype Corsiva" panose="03010101010201010101" pitchFamily="66" charset="0"/>
              </a:rPr>
              <a:t>Шелковского</a:t>
            </a:r>
            <a:r>
              <a:rPr lang="ru-RU" altLang="ru-RU" sz="2400" b="1" dirty="0">
                <a:solidFill>
                  <a:srgbClr val="0000FF"/>
                </a:solidFill>
                <a:latin typeface="Monotype Corsiva" panose="03010101010201010101" pitchFamily="66" charset="0"/>
              </a:rPr>
              <a:t> муниципального района ЧР</a:t>
            </a:r>
            <a:endParaRPr lang="ru-RU" altLang="en-US" sz="1400" b="1" dirty="0">
              <a:solidFill>
                <a:srgbClr val="0000FF"/>
              </a:solidFill>
            </a:endParaRPr>
          </a:p>
        </p:txBody>
      </p:sp>
      <p:sp>
        <p:nvSpPr>
          <p:cNvPr id="5" name="TextBox 4">
            <a:extLst>
              <a:ext uri="{FF2B5EF4-FFF2-40B4-BE49-F238E27FC236}">
                <a16:creationId xmlns:a16="http://schemas.microsoft.com/office/drawing/2014/main" id="{150947A8-DAB9-ADDD-AE48-B6E781622CB0}"/>
              </a:ext>
            </a:extLst>
          </p:cNvPr>
          <p:cNvSpPr txBox="1"/>
          <p:nvPr/>
        </p:nvSpPr>
        <p:spPr>
          <a:xfrm>
            <a:off x="971550" y="2852738"/>
            <a:ext cx="6875463" cy="461962"/>
          </a:xfrm>
          <a:prstGeom prst="rect">
            <a:avLst/>
          </a:prstGeom>
          <a:noFill/>
        </p:spPr>
        <p:txBody>
          <a:bodyPr>
            <a:spAutoFit/>
          </a:bodyPr>
          <a:lstStyle/>
          <a:p>
            <a:pPr>
              <a:defRPr/>
            </a:pPr>
            <a:r>
              <a:rPr lang="ru-RU" sz="2400" b="1" dirty="0">
                <a:solidFill>
                  <a:srgbClr val="0000FF"/>
                </a:solidFill>
                <a:latin typeface="+mn-lt"/>
              </a:rPr>
              <a:t>ЛУЧШАЯ ШКОЛЬНАЯ БИБЛИОТЕКА- 22</a:t>
            </a:r>
          </a:p>
        </p:txBody>
      </p:sp>
      <p:sp>
        <p:nvSpPr>
          <p:cNvPr id="3076" name="TextBox 5">
            <a:extLst>
              <a:ext uri="{FF2B5EF4-FFF2-40B4-BE49-F238E27FC236}">
                <a16:creationId xmlns:a16="http://schemas.microsoft.com/office/drawing/2014/main" id="{80B4BD65-7B00-5CB5-833A-AC98EECAD149}"/>
              </a:ext>
            </a:extLst>
          </p:cNvPr>
          <p:cNvSpPr txBox="1">
            <a:spLocks noChangeArrowheads="1"/>
          </p:cNvSpPr>
          <p:nvPr/>
        </p:nvSpPr>
        <p:spPr bwMode="auto">
          <a:xfrm>
            <a:off x="2411760" y="5373688"/>
            <a:ext cx="583264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r>
              <a:rPr lang="ru-RU" altLang="en-US" sz="2000" b="1" dirty="0">
                <a:solidFill>
                  <a:srgbClr val="C00000"/>
                </a:solidFill>
              </a:rPr>
              <a:t>П</a:t>
            </a:r>
            <a:r>
              <a:rPr lang="ru-RU" altLang="en-US" sz="2000" b="1" dirty="0" smtClean="0">
                <a:solidFill>
                  <a:srgbClr val="C00000"/>
                </a:solidFill>
              </a:rPr>
              <a:t>одготовила </a:t>
            </a:r>
            <a:r>
              <a:rPr lang="ru-RU" altLang="en-US" sz="2000" b="1" dirty="0">
                <a:solidFill>
                  <a:srgbClr val="C00000"/>
                </a:solidFill>
              </a:rPr>
              <a:t>библиотекарь </a:t>
            </a:r>
            <a:r>
              <a:rPr lang="ru-RU" altLang="en-US" sz="2000" b="1" dirty="0" err="1">
                <a:solidFill>
                  <a:srgbClr val="C00000"/>
                </a:solidFill>
              </a:rPr>
              <a:t>Абдулмажидова</a:t>
            </a:r>
            <a:r>
              <a:rPr lang="ru-RU" altLang="en-US" sz="2000" b="1" dirty="0">
                <a:solidFill>
                  <a:srgbClr val="C00000"/>
                </a:solidFill>
              </a:rPr>
              <a:t> Э.Б.</a:t>
            </a:r>
          </a:p>
        </p:txBody>
      </p:sp>
      <p:pic>
        <p:nvPicPr>
          <p:cNvPr id="3077" name="Picture 4" descr="https://sun9-5.userapi.com/impg/Wptfrj1vJrT6kIsRBufPrM2YtJiQgmPXQUaDkg/-HM1a6zgTGU.jpg?size=604x604&amp;quality=96&amp;sign=c72fbbd2d0a370fcdfd08da2f208bc5b&amp;type=album">
            <a:extLst>
              <a:ext uri="{FF2B5EF4-FFF2-40B4-BE49-F238E27FC236}">
                <a16:creationId xmlns:a16="http://schemas.microsoft.com/office/drawing/2014/main" id="{256FCE93-71FF-6028-FC62-2EB53BEB088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0062" y="4064199"/>
            <a:ext cx="1309489" cy="1309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muzykant_bez_slov_(muzebra.top)">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76456" y="6248400"/>
            <a:ext cx="609600" cy="609600"/>
          </a:xfrm>
          <a:prstGeom prst="rect">
            <a:avLst/>
          </a:prstGeom>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074">
                                            <p:txEl>
                                              <p:pRg st="0" end="0"/>
                                            </p:txEl>
                                          </p:spTgt>
                                        </p:tgtEl>
                                        <p:attrNameLst>
                                          <p:attrName>style.visibility</p:attrName>
                                        </p:attrNameLst>
                                      </p:cBhvr>
                                      <p:to>
                                        <p:strVal val="visible"/>
                                      </p:to>
                                    </p:set>
                                    <p:animEffect transition="in" filter="barn(inVertical)">
                                      <p:cBhvr>
                                        <p:cTn id="7" dur="500"/>
                                        <p:tgtEl>
                                          <p:spTgt spid="307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arn(inVertical)">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076">
                                            <p:txEl>
                                              <p:pRg st="0" end="0"/>
                                            </p:txEl>
                                          </p:spTgt>
                                        </p:tgtEl>
                                        <p:attrNameLst>
                                          <p:attrName>style.visibility</p:attrName>
                                        </p:attrNameLst>
                                      </p:cBhvr>
                                      <p:to>
                                        <p:strVal val="visible"/>
                                      </p:to>
                                    </p:set>
                                    <p:animEffect transition="in" filter="barn(inVertical)">
                                      <p:cBhvr>
                                        <p:cTn id="17" dur="500"/>
                                        <p:tgtEl>
                                          <p:spTgt spid="307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077"/>
                                        </p:tgtEl>
                                        <p:attrNameLst>
                                          <p:attrName>style.visibility</p:attrName>
                                        </p:attrNameLst>
                                      </p:cBhvr>
                                      <p:to>
                                        <p:strVal val="visible"/>
                                      </p:to>
                                    </p:set>
                                    <p:animEffect transition="in" filter="barn(inVertical)">
                                      <p:cBhvr>
                                        <p:cTn id="22" dur="500"/>
                                        <p:tgtEl>
                                          <p:spTgt spid="307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2"/>
                    </p:tgtEl>
                  </p:cond>
                </p:stCondLst>
                <p:endSync evt="end" delay="0">
                  <p:rtn val="all"/>
                </p:endSync>
                <p:childTnLst>
                  <p:par>
                    <p:cTn id="24" fill="hold">
                      <p:stCondLst>
                        <p:cond delay="0"/>
                      </p:stCondLst>
                      <p:childTnLst>
                        <p:par>
                          <p:cTn id="25" fill="hold">
                            <p:stCondLst>
                              <p:cond delay="0"/>
                            </p:stCondLst>
                            <p:childTnLst>
                              <p:par>
                                <p:cTn id="26" presetID="1" presetClass="mediacall" presetSubtype="0" fill="hold" nodeType="clickEffect">
                                  <p:stCondLst>
                                    <p:cond delay="0"/>
                                  </p:stCondLst>
                                  <p:childTnLst>
                                    <p:cmd type="call" cmd="playFrom(0.0)">
                                      <p:cBhvr>
                                        <p:cTn id="27" dur="1" fill="hold"/>
                                        <p:tgtEl>
                                          <p:spTgt spid="2"/>
                                        </p:tgtEl>
                                      </p:cBhvr>
                                    </p:cmd>
                                  </p:childTnLst>
                                </p:cTn>
                              </p:par>
                            </p:childTnLst>
                          </p:cTn>
                        </p:par>
                      </p:childTnLst>
                    </p:cTn>
                  </p:par>
                </p:childTnLst>
              </p:cTn>
              <p:nextCondLst>
                <p:cond evt="onClick" delay="0">
                  <p:tgtEl>
                    <p:spTgt spid="2"/>
                  </p:tgtEl>
                </p:cond>
              </p:nextCondLst>
            </p:seq>
            <p:audio>
              <p:cMediaNode vol="92424" numSld="999">
                <p:cTn id="28"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Заголовок 1">
            <a:extLst>
              <a:ext uri="{FF2B5EF4-FFF2-40B4-BE49-F238E27FC236}">
                <a16:creationId xmlns:a16="http://schemas.microsoft.com/office/drawing/2014/main" id="{7056E64C-6DAB-8D5C-9875-299095D8B17D}"/>
              </a:ext>
            </a:extLst>
          </p:cNvPr>
          <p:cNvSpPr>
            <a:spLocks noGrp="1"/>
          </p:cNvSpPr>
          <p:nvPr>
            <p:ph type="title"/>
          </p:nvPr>
        </p:nvSpPr>
        <p:spPr/>
        <p:txBody>
          <a:bodyPr/>
          <a:lstStyle/>
          <a:p>
            <a:r>
              <a:rPr lang="ru-RU" altLang="ru-RU" sz="4000">
                <a:solidFill>
                  <a:srgbClr val="0000FF"/>
                </a:solidFill>
              </a:rPr>
              <a:t/>
            </a:r>
            <a:br>
              <a:rPr lang="ru-RU" altLang="ru-RU" sz="4000">
                <a:solidFill>
                  <a:srgbClr val="0000FF"/>
                </a:solidFill>
              </a:rPr>
            </a:br>
            <a:r>
              <a:rPr lang="ru-RU" altLang="ru-RU" sz="4000">
                <a:solidFill>
                  <a:srgbClr val="0000FF"/>
                </a:solidFill>
              </a:rPr>
              <a:t>Л</a:t>
            </a:r>
            <a:r>
              <a:rPr lang="ru-RU" altLang="ru-RU">
                <a:solidFill>
                  <a:srgbClr val="0000FF"/>
                </a:solidFill>
              </a:rPr>
              <a:t>учшая школьная библиотека»</a:t>
            </a:r>
            <a:br>
              <a:rPr lang="ru-RU" altLang="ru-RU">
                <a:solidFill>
                  <a:srgbClr val="0000FF"/>
                </a:solidFill>
              </a:rPr>
            </a:br>
            <a:endParaRPr lang="ru-RU" altLang="ru-RU"/>
          </a:p>
        </p:txBody>
      </p:sp>
      <p:pic>
        <p:nvPicPr>
          <p:cNvPr id="12291" name="Рисунок 3">
            <a:extLst>
              <a:ext uri="{FF2B5EF4-FFF2-40B4-BE49-F238E27FC236}">
                <a16:creationId xmlns:a16="http://schemas.microsoft.com/office/drawing/2014/main" id="{59B5F5BE-EA4B-C10A-1F7B-C3CC58A5956B}"/>
              </a:ext>
            </a:extLst>
          </p:cNvPr>
          <p:cNvPicPr>
            <a:picLocks noChangeAspect="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5292725" y="1663700"/>
            <a:ext cx="2882900" cy="3843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2" name="Рисунок 4">
            <a:extLst>
              <a:ext uri="{FF2B5EF4-FFF2-40B4-BE49-F238E27FC236}">
                <a16:creationId xmlns:a16="http://schemas.microsoft.com/office/drawing/2014/main" id="{32E87278-A94F-5AC6-D8F4-8E76D67A8E4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71550" y="1484313"/>
            <a:ext cx="3906838" cy="293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2" descr="https://avatars.mds.yandex.net/i?id=4961d03fbbc566c4160cb0b49dc53a36_l-4577278-images-thumbs&amp;n=13">
            <a:extLst>
              <a:ext uri="{FF2B5EF4-FFF2-40B4-BE49-F238E27FC236}">
                <a16:creationId xmlns:a16="http://schemas.microsoft.com/office/drawing/2014/main" id="{A45FF2E2-1267-9287-48C9-D1963045051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16238" y="4802188"/>
            <a:ext cx="1408112" cy="140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290"/>
                                        </p:tgtEl>
                                        <p:attrNameLst>
                                          <p:attrName>style.visibility</p:attrName>
                                        </p:attrNameLst>
                                      </p:cBhvr>
                                      <p:to>
                                        <p:strVal val="visible"/>
                                      </p:to>
                                    </p:set>
                                    <p:animEffect transition="in" filter="wipe(down)">
                                      <p:cBhvr>
                                        <p:cTn id="7" dur="500"/>
                                        <p:tgtEl>
                                          <p:spTgt spid="1229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12292"/>
                                        </p:tgtEl>
                                        <p:attrNameLst>
                                          <p:attrName>style.visibility</p:attrName>
                                        </p:attrNameLst>
                                      </p:cBhvr>
                                      <p:to>
                                        <p:strVal val="visible"/>
                                      </p:to>
                                    </p:set>
                                    <p:animEffect transition="in" filter="wipe(down)">
                                      <p:cBhvr>
                                        <p:cTn id="12" dur="500"/>
                                        <p:tgtEl>
                                          <p:spTgt spid="1229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nodeType="clickEffect">
                                  <p:stCondLst>
                                    <p:cond delay="0"/>
                                  </p:stCondLst>
                                  <p:childTnLst>
                                    <p:set>
                                      <p:cBhvr>
                                        <p:cTn id="16" dur="1" fill="hold">
                                          <p:stCondLst>
                                            <p:cond delay="0"/>
                                          </p:stCondLst>
                                        </p:cTn>
                                        <p:tgtEl>
                                          <p:spTgt spid="12291"/>
                                        </p:tgtEl>
                                        <p:attrNameLst>
                                          <p:attrName>style.visibility</p:attrName>
                                        </p:attrNameLst>
                                      </p:cBhvr>
                                      <p:to>
                                        <p:strVal val="visible"/>
                                      </p:to>
                                    </p:set>
                                    <p:animEffect transition="in" filter="wipe(down)">
                                      <p:cBhvr>
                                        <p:cTn id="17" dur="500"/>
                                        <p:tgtEl>
                                          <p:spTgt spid="1229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nodeType="clickEffect">
                                  <p:stCondLst>
                                    <p:cond delay="0"/>
                                  </p:stCondLst>
                                  <p:childTnLst>
                                    <p:set>
                                      <p:cBhvr>
                                        <p:cTn id="21" dur="1" fill="hold">
                                          <p:stCondLst>
                                            <p:cond delay="0"/>
                                          </p:stCondLst>
                                        </p:cTn>
                                        <p:tgtEl>
                                          <p:spTgt spid="12293"/>
                                        </p:tgtEl>
                                        <p:attrNameLst>
                                          <p:attrName>style.visibility</p:attrName>
                                        </p:attrNameLst>
                                      </p:cBhvr>
                                      <p:to>
                                        <p:strVal val="visible"/>
                                      </p:to>
                                    </p:set>
                                    <p:animEffect transition="in" filter="wipe(down)">
                                      <p:cBhvr>
                                        <p:cTn id="22" dur="500"/>
                                        <p:tgtEl>
                                          <p:spTgt spid="122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Заголовок 1">
            <a:extLst>
              <a:ext uri="{FF2B5EF4-FFF2-40B4-BE49-F238E27FC236}">
                <a16:creationId xmlns:a16="http://schemas.microsoft.com/office/drawing/2014/main" id="{E419F184-8955-2BB8-E2A9-AFC4C0ED4593}"/>
              </a:ext>
            </a:extLst>
          </p:cNvPr>
          <p:cNvSpPr>
            <a:spLocks noGrp="1"/>
          </p:cNvSpPr>
          <p:nvPr>
            <p:ph type="title"/>
          </p:nvPr>
        </p:nvSpPr>
        <p:spPr/>
        <p:txBody>
          <a:bodyPr/>
          <a:lstStyle/>
          <a:p>
            <a:r>
              <a:rPr lang="ru-RU" altLang="ru-RU" sz="4000" dirty="0">
                <a:solidFill>
                  <a:srgbClr val="0000FF"/>
                </a:solidFill>
              </a:rPr>
              <a:t/>
            </a:r>
            <a:br>
              <a:rPr lang="ru-RU" altLang="ru-RU" sz="4000" dirty="0">
                <a:solidFill>
                  <a:srgbClr val="0000FF"/>
                </a:solidFill>
              </a:rPr>
            </a:br>
            <a:r>
              <a:rPr lang="ru-RU" altLang="ru-RU" sz="4000" dirty="0">
                <a:solidFill>
                  <a:srgbClr val="0000FF"/>
                </a:solidFill>
              </a:rPr>
              <a:t>Л</a:t>
            </a:r>
            <a:r>
              <a:rPr lang="ru-RU" altLang="ru-RU" dirty="0">
                <a:solidFill>
                  <a:srgbClr val="0000FF"/>
                </a:solidFill>
              </a:rPr>
              <a:t>учшая школьная библиотека»</a:t>
            </a:r>
            <a:br>
              <a:rPr lang="ru-RU" altLang="ru-RU" dirty="0">
                <a:solidFill>
                  <a:srgbClr val="0000FF"/>
                </a:solidFill>
              </a:rPr>
            </a:br>
            <a:endParaRPr lang="ru-RU" altLang="ru-RU" dirty="0"/>
          </a:p>
        </p:txBody>
      </p:sp>
      <p:pic>
        <p:nvPicPr>
          <p:cNvPr id="14339" name="Рисунок 3">
            <a:extLst>
              <a:ext uri="{FF2B5EF4-FFF2-40B4-BE49-F238E27FC236}">
                <a16:creationId xmlns:a16="http://schemas.microsoft.com/office/drawing/2014/main" id="{ADE6BD9D-32DE-697E-19C6-066A30212DC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14375" y="1700213"/>
            <a:ext cx="3852863" cy="288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0" name="Рисунок 4">
            <a:extLst>
              <a:ext uri="{FF2B5EF4-FFF2-40B4-BE49-F238E27FC236}">
                <a16:creationId xmlns:a16="http://schemas.microsoft.com/office/drawing/2014/main" id="{96E5E69C-6234-F19E-9B6B-6F1BB1EDEB0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16463" y="2420938"/>
            <a:ext cx="3733800"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338"/>
                                        </p:tgtEl>
                                        <p:attrNameLst>
                                          <p:attrName>style.visibility</p:attrName>
                                        </p:attrNameLst>
                                      </p:cBhvr>
                                      <p:to>
                                        <p:strVal val="visible"/>
                                      </p:to>
                                    </p:set>
                                    <p:animEffect transition="in" filter="barn(inVertical)">
                                      <p:cBhvr>
                                        <p:cTn id="7" dur="500"/>
                                        <p:tgtEl>
                                          <p:spTgt spid="1433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339"/>
                                        </p:tgtEl>
                                        <p:attrNameLst>
                                          <p:attrName>style.visibility</p:attrName>
                                        </p:attrNameLst>
                                      </p:cBhvr>
                                      <p:to>
                                        <p:strVal val="visible"/>
                                      </p:to>
                                    </p:set>
                                    <p:animEffect transition="in" filter="barn(inVertical)">
                                      <p:cBhvr>
                                        <p:cTn id="12" dur="500"/>
                                        <p:tgtEl>
                                          <p:spTgt spid="1433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4340"/>
                                        </p:tgtEl>
                                        <p:attrNameLst>
                                          <p:attrName>style.visibility</p:attrName>
                                        </p:attrNameLst>
                                      </p:cBhvr>
                                      <p:to>
                                        <p:strVal val="visible"/>
                                      </p:to>
                                    </p:set>
                                    <p:animEffect transition="in" filter="barn(inVertical)">
                                      <p:cBhvr>
                                        <p:cTn id="17" dur="500"/>
                                        <p:tgtEl>
                                          <p:spTgt spid="143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Заголовок 1">
            <a:extLst>
              <a:ext uri="{FF2B5EF4-FFF2-40B4-BE49-F238E27FC236}">
                <a16:creationId xmlns:a16="http://schemas.microsoft.com/office/drawing/2014/main" id="{7F17E49D-CA37-D16B-204B-E75703125F0C}"/>
              </a:ext>
            </a:extLst>
          </p:cNvPr>
          <p:cNvSpPr>
            <a:spLocks noGrp="1"/>
          </p:cNvSpPr>
          <p:nvPr>
            <p:ph type="title"/>
          </p:nvPr>
        </p:nvSpPr>
        <p:spPr>
          <a:xfrm>
            <a:off x="457200" y="549275"/>
            <a:ext cx="8229600" cy="1143000"/>
          </a:xfrm>
        </p:spPr>
        <p:txBody>
          <a:bodyPr/>
          <a:lstStyle/>
          <a:p>
            <a:r>
              <a:rPr lang="ru-RU" altLang="ru-RU" sz="4000" dirty="0">
                <a:solidFill>
                  <a:srgbClr val="0000FF"/>
                </a:solidFill>
              </a:rPr>
              <a:t>«</a:t>
            </a:r>
            <a:r>
              <a:rPr lang="ru-RU" altLang="ru-RU" sz="3600" dirty="0">
                <a:solidFill>
                  <a:srgbClr val="0000FF"/>
                </a:solidFill>
              </a:rPr>
              <a:t>Л</a:t>
            </a:r>
            <a:r>
              <a:rPr lang="ru-RU" altLang="ru-RU" sz="4000" dirty="0">
                <a:solidFill>
                  <a:srgbClr val="0000FF"/>
                </a:solidFill>
              </a:rPr>
              <a:t>учшая школьная библиотека»</a:t>
            </a:r>
            <a:br>
              <a:rPr lang="ru-RU" altLang="ru-RU" sz="4000" dirty="0">
                <a:solidFill>
                  <a:srgbClr val="0000FF"/>
                </a:solidFill>
              </a:rPr>
            </a:br>
            <a:endParaRPr lang="ru-RU" altLang="ru-RU" dirty="0"/>
          </a:p>
        </p:txBody>
      </p:sp>
      <p:pic>
        <p:nvPicPr>
          <p:cNvPr id="14339" name="Рисунок 1">
            <a:extLst>
              <a:ext uri="{FF2B5EF4-FFF2-40B4-BE49-F238E27FC236}">
                <a16:creationId xmlns:a16="http://schemas.microsoft.com/office/drawing/2014/main" id="{496C3E0D-589C-B71D-27F2-1ED2A7AE5B7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4213" y="1352550"/>
            <a:ext cx="4105275" cy="363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0" name="Рисунок 3">
            <a:extLst>
              <a:ext uri="{FF2B5EF4-FFF2-40B4-BE49-F238E27FC236}">
                <a16:creationId xmlns:a16="http://schemas.microsoft.com/office/drawing/2014/main" id="{199C1BE4-DF12-2917-1B8B-F6F3B96594BD}"/>
              </a:ext>
            </a:extLst>
          </p:cNvPr>
          <p:cNvPicPr>
            <a:picLocks noChangeAspect="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5467350" y="1341438"/>
            <a:ext cx="2792413" cy="208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Рисунок 4">
            <a:extLst>
              <a:ext uri="{FF2B5EF4-FFF2-40B4-BE49-F238E27FC236}">
                <a16:creationId xmlns:a16="http://schemas.microsoft.com/office/drawing/2014/main" id="{306E31F5-EE51-3632-13CB-D64C3D7062D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224463" y="3644900"/>
            <a:ext cx="3059112" cy="2293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23AD83A7-E3B3-D95E-F49A-8E4BF163FD9E}"/>
              </a:ext>
            </a:extLst>
          </p:cNvPr>
          <p:cNvSpPr txBox="1"/>
          <p:nvPr/>
        </p:nvSpPr>
        <p:spPr>
          <a:xfrm>
            <a:off x="1042988" y="5445125"/>
            <a:ext cx="3816350" cy="461963"/>
          </a:xfrm>
          <a:prstGeom prst="rect">
            <a:avLst/>
          </a:prstGeom>
          <a:noFill/>
        </p:spPr>
        <p:txBody>
          <a:bodyPr>
            <a:spAutoFit/>
          </a:bodyPr>
          <a:lstStyle/>
          <a:p>
            <a:pPr>
              <a:defRPr/>
            </a:pPr>
            <a:r>
              <a:rPr lang="ru-RU" sz="2400" dirty="0">
                <a:solidFill>
                  <a:srgbClr val="0000FF"/>
                </a:solidFill>
                <a:latin typeface="+mn-lt"/>
              </a:rPr>
              <a:t>     Активные читатели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338"/>
                                        </p:tgtEl>
                                        <p:attrNameLst>
                                          <p:attrName>style.visibility</p:attrName>
                                        </p:attrNameLst>
                                      </p:cBhvr>
                                      <p:to>
                                        <p:strVal val="visible"/>
                                      </p:to>
                                    </p:set>
                                    <p:animEffect transition="in" filter="fade">
                                      <p:cBhvr>
                                        <p:cTn id="7" dur="500"/>
                                        <p:tgtEl>
                                          <p:spTgt spid="1433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4339"/>
                                        </p:tgtEl>
                                        <p:attrNameLst>
                                          <p:attrName>style.visibility</p:attrName>
                                        </p:attrNameLst>
                                      </p:cBhvr>
                                      <p:to>
                                        <p:strVal val="visible"/>
                                      </p:to>
                                    </p:set>
                                    <p:animEffect transition="in" filter="fade">
                                      <p:cBhvr>
                                        <p:cTn id="12" dur="500"/>
                                        <p:tgtEl>
                                          <p:spTgt spid="1433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14340"/>
                                        </p:tgtEl>
                                        <p:attrNameLst>
                                          <p:attrName>style.visibility</p:attrName>
                                        </p:attrNameLst>
                                      </p:cBhvr>
                                      <p:to>
                                        <p:strVal val="visible"/>
                                      </p:to>
                                    </p:set>
                                    <p:animEffect transition="in" filter="fade">
                                      <p:cBhvr>
                                        <p:cTn id="17" dur="500"/>
                                        <p:tgtEl>
                                          <p:spTgt spid="1434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14341"/>
                                        </p:tgtEl>
                                        <p:attrNameLst>
                                          <p:attrName>style.visibility</p:attrName>
                                        </p:attrNameLst>
                                      </p:cBhvr>
                                      <p:to>
                                        <p:strVal val="visible"/>
                                      </p:to>
                                    </p:set>
                                    <p:animEffect transition="in" filter="fade">
                                      <p:cBhvr>
                                        <p:cTn id="22" dur="500"/>
                                        <p:tgtEl>
                                          <p:spTgt spid="1434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4" fill="hold" nodeType="clickEffect">
                                  <p:stCondLst>
                                    <p:cond delay="0"/>
                                  </p:stCondLst>
                                  <p:childTnLst>
                                    <p:set>
                                      <p:cBhvr>
                                        <p:cTn id="26" dur="1" fill="hold">
                                          <p:stCondLst>
                                            <p:cond delay="0"/>
                                          </p:stCondLst>
                                        </p:cTn>
                                        <p:tgtEl>
                                          <p:spTgt spid="6">
                                            <p:txEl>
                                              <p:pRg st="0" end="0"/>
                                            </p:txEl>
                                          </p:spTgt>
                                        </p:tgtEl>
                                        <p:attrNameLst>
                                          <p:attrName>style.visibility</p:attrName>
                                        </p:attrNameLst>
                                      </p:cBhvr>
                                      <p:to>
                                        <p:strVal val="visible"/>
                                      </p:to>
                                    </p:set>
                                    <p:anim calcmode="lin" valueType="num">
                                      <p:cBhvr additive="base">
                                        <p:cTn id="2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Рисунок 2">
            <a:extLst>
              <a:ext uri="{FF2B5EF4-FFF2-40B4-BE49-F238E27FC236}">
                <a16:creationId xmlns:a16="http://schemas.microsoft.com/office/drawing/2014/main" id="{9C793C2F-A2E1-8272-6204-79AB41A79DC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717675"/>
            <a:ext cx="3584575" cy="269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TextBox 4">
            <a:extLst>
              <a:ext uri="{FF2B5EF4-FFF2-40B4-BE49-F238E27FC236}">
                <a16:creationId xmlns:a16="http://schemas.microsoft.com/office/drawing/2014/main" id="{E1867732-B688-8825-A4A6-2028784BF603}"/>
              </a:ext>
            </a:extLst>
          </p:cNvPr>
          <p:cNvSpPr txBox="1">
            <a:spLocks noChangeArrowheads="1"/>
          </p:cNvSpPr>
          <p:nvPr/>
        </p:nvSpPr>
        <p:spPr bwMode="auto">
          <a:xfrm>
            <a:off x="873125" y="549275"/>
            <a:ext cx="7216775" cy="132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spcBef>
                <a:spcPct val="0"/>
              </a:spcBef>
              <a:buFontTx/>
              <a:buNone/>
            </a:pPr>
            <a:r>
              <a:rPr lang="ru-RU" altLang="ru-RU" sz="4000">
                <a:solidFill>
                  <a:srgbClr val="0000FF"/>
                </a:solidFill>
              </a:rPr>
              <a:t>«</a:t>
            </a:r>
            <a:r>
              <a:rPr lang="ru-RU" altLang="ru-RU" sz="3600">
                <a:solidFill>
                  <a:srgbClr val="0000FF"/>
                </a:solidFill>
              </a:rPr>
              <a:t>Л</a:t>
            </a:r>
            <a:r>
              <a:rPr lang="ru-RU" altLang="ru-RU" sz="4000">
                <a:solidFill>
                  <a:srgbClr val="0000FF"/>
                </a:solidFill>
              </a:rPr>
              <a:t>учшая школьная библиотека»</a:t>
            </a:r>
            <a:br>
              <a:rPr lang="ru-RU" altLang="ru-RU" sz="4000">
                <a:solidFill>
                  <a:srgbClr val="0000FF"/>
                </a:solidFill>
              </a:rPr>
            </a:br>
            <a:endParaRPr lang="ru-RU" altLang="ru-RU" sz="4000"/>
          </a:p>
        </p:txBody>
      </p:sp>
      <p:pic>
        <p:nvPicPr>
          <p:cNvPr id="15364" name="Рисунок 6">
            <a:extLst>
              <a:ext uri="{FF2B5EF4-FFF2-40B4-BE49-F238E27FC236}">
                <a16:creationId xmlns:a16="http://schemas.microsoft.com/office/drawing/2014/main" id="{D69FBA4A-0308-1A23-3762-F559ED54FD2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43438" y="1666875"/>
            <a:ext cx="3667125" cy="274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https://avatars.mds.yandex.net/i?id=4961d03fbbc566c4160cb0b49dc53a36_l-4577278-images-thumbs&amp;n=13">
            <a:extLst>
              <a:ext uri="{FF2B5EF4-FFF2-40B4-BE49-F238E27FC236}">
                <a16:creationId xmlns:a16="http://schemas.microsoft.com/office/drawing/2014/main" id="{CB3DC51B-3D77-E937-767B-D69D83A2C01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5600" y="4937125"/>
            <a:ext cx="1192213" cy="119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5672">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5363">
                                            <p:txEl>
                                              <p:pRg st="0" end="0"/>
                                            </p:txEl>
                                          </p:spTgt>
                                        </p:tgtEl>
                                        <p:attrNameLst>
                                          <p:attrName>style.visibility</p:attrName>
                                        </p:attrNameLst>
                                      </p:cBhvr>
                                      <p:to>
                                        <p:strVal val="visible"/>
                                      </p:to>
                                    </p:set>
                                    <p:anim calcmode="lin" valueType="num">
                                      <p:cBhvr additive="base">
                                        <p:cTn id="7" dur="500" fill="hold"/>
                                        <p:tgtEl>
                                          <p:spTgt spid="1536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536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42" presetClass="entr" presetSubtype="0" fill="hold" nodeType="clickEffect">
                                  <p:stCondLst>
                                    <p:cond delay="0"/>
                                  </p:stCondLst>
                                  <p:childTnLst>
                                    <p:set>
                                      <p:cBhvr>
                                        <p:cTn id="12" dur="1" fill="hold">
                                          <p:stCondLst>
                                            <p:cond delay="0"/>
                                          </p:stCondLst>
                                        </p:cTn>
                                        <p:tgtEl>
                                          <p:spTgt spid="15362"/>
                                        </p:tgtEl>
                                        <p:attrNameLst>
                                          <p:attrName>style.visibility</p:attrName>
                                        </p:attrNameLst>
                                      </p:cBhvr>
                                      <p:to>
                                        <p:strVal val="visible"/>
                                      </p:to>
                                    </p:set>
                                    <p:animEffect transition="in" filter="fade">
                                      <p:cBhvr>
                                        <p:cTn id="13" dur="1000"/>
                                        <p:tgtEl>
                                          <p:spTgt spid="15362"/>
                                        </p:tgtEl>
                                      </p:cBhvr>
                                    </p:animEffect>
                                    <p:anim calcmode="lin" valueType="num">
                                      <p:cBhvr>
                                        <p:cTn id="14" dur="1000" fill="hold"/>
                                        <p:tgtEl>
                                          <p:spTgt spid="15362"/>
                                        </p:tgtEl>
                                        <p:attrNameLst>
                                          <p:attrName>ppt_x</p:attrName>
                                        </p:attrNameLst>
                                      </p:cBhvr>
                                      <p:tavLst>
                                        <p:tav tm="0">
                                          <p:val>
                                            <p:strVal val="#ppt_x"/>
                                          </p:val>
                                        </p:tav>
                                        <p:tav tm="100000">
                                          <p:val>
                                            <p:strVal val="#ppt_x"/>
                                          </p:val>
                                        </p:tav>
                                      </p:tavLst>
                                    </p:anim>
                                    <p:anim calcmode="lin" valueType="num">
                                      <p:cBhvr>
                                        <p:cTn id="15" dur="1000" fill="hold"/>
                                        <p:tgtEl>
                                          <p:spTgt spid="15362"/>
                                        </p:tgtEl>
                                        <p:attrNameLst>
                                          <p:attrName>ppt_y</p:attrName>
                                        </p:attrNameLst>
                                      </p:cBhvr>
                                      <p:tavLst>
                                        <p:tav tm="0">
                                          <p:val>
                                            <p:strVal val="#ppt_y+.1"/>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42" presetClass="entr" presetSubtype="0" fill="hold" nodeType="clickEffect">
                                  <p:stCondLst>
                                    <p:cond delay="0"/>
                                  </p:stCondLst>
                                  <p:childTnLst>
                                    <p:set>
                                      <p:cBhvr>
                                        <p:cTn id="19" dur="1" fill="hold">
                                          <p:stCondLst>
                                            <p:cond delay="0"/>
                                          </p:stCondLst>
                                        </p:cTn>
                                        <p:tgtEl>
                                          <p:spTgt spid="15364"/>
                                        </p:tgtEl>
                                        <p:attrNameLst>
                                          <p:attrName>style.visibility</p:attrName>
                                        </p:attrNameLst>
                                      </p:cBhvr>
                                      <p:to>
                                        <p:strVal val="visible"/>
                                      </p:to>
                                    </p:set>
                                    <p:animEffect transition="in" filter="fade">
                                      <p:cBhvr>
                                        <p:cTn id="20" dur="1000"/>
                                        <p:tgtEl>
                                          <p:spTgt spid="15364"/>
                                        </p:tgtEl>
                                      </p:cBhvr>
                                    </p:animEffect>
                                    <p:anim calcmode="lin" valueType="num">
                                      <p:cBhvr>
                                        <p:cTn id="21" dur="1000" fill="hold"/>
                                        <p:tgtEl>
                                          <p:spTgt spid="15364"/>
                                        </p:tgtEl>
                                        <p:attrNameLst>
                                          <p:attrName>ppt_x</p:attrName>
                                        </p:attrNameLst>
                                      </p:cBhvr>
                                      <p:tavLst>
                                        <p:tav tm="0">
                                          <p:val>
                                            <p:strVal val="#ppt_x"/>
                                          </p:val>
                                        </p:tav>
                                        <p:tav tm="100000">
                                          <p:val>
                                            <p:strVal val="#ppt_x"/>
                                          </p:val>
                                        </p:tav>
                                      </p:tavLst>
                                    </p:anim>
                                    <p:anim calcmode="lin" valueType="num">
                                      <p:cBhvr>
                                        <p:cTn id="22" dur="1000" fill="hold"/>
                                        <p:tgtEl>
                                          <p:spTgt spid="15364"/>
                                        </p:tgtEl>
                                        <p:attrNameLst>
                                          <p:attrName>ppt_y</p:attrName>
                                        </p:attrNameLst>
                                      </p:cBhvr>
                                      <p:tavLst>
                                        <p:tav tm="0">
                                          <p:val>
                                            <p:strVal val="#ppt_y+.1"/>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42"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000"/>
                                        <p:tgtEl>
                                          <p:spTgt spid="5"/>
                                        </p:tgtEl>
                                      </p:cBhvr>
                                    </p:animEffect>
                                    <p:anim calcmode="lin" valueType="num">
                                      <p:cBhvr>
                                        <p:cTn id="28" dur="1000" fill="hold"/>
                                        <p:tgtEl>
                                          <p:spTgt spid="5"/>
                                        </p:tgtEl>
                                        <p:attrNameLst>
                                          <p:attrName>ppt_x</p:attrName>
                                        </p:attrNameLst>
                                      </p:cBhvr>
                                      <p:tavLst>
                                        <p:tav tm="0">
                                          <p:val>
                                            <p:strVal val="#ppt_x"/>
                                          </p:val>
                                        </p:tav>
                                        <p:tav tm="100000">
                                          <p:val>
                                            <p:strVal val="#ppt_x"/>
                                          </p:val>
                                        </p:tav>
                                      </p:tavLst>
                                    </p:anim>
                                    <p:anim calcmode="lin" valueType="num">
                                      <p:cBhvr>
                                        <p:cTn id="2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Рисунок 1">
            <a:extLst>
              <a:ext uri="{FF2B5EF4-FFF2-40B4-BE49-F238E27FC236}">
                <a16:creationId xmlns:a16="http://schemas.microsoft.com/office/drawing/2014/main" id="{602DA9B4-1685-2D14-2E11-02E8ED95FEA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292725" y="4076700"/>
            <a:ext cx="2111375" cy="204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7" name="Рисунок 2">
            <a:extLst>
              <a:ext uri="{FF2B5EF4-FFF2-40B4-BE49-F238E27FC236}">
                <a16:creationId xmlns:a16="http://schemas.microsoft.com/office/drawing/2014/main" id="{7C1677D3-8DDC-F5B5-8912-527BAB2C3B5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49350" y="4038600"/>
            <a:ext cx="2700338" cy="202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Рисунок 5">
            <a:extLst>
              <a:ext uri="{FF2B5EF4-FFF2-40B4-BE49-F238E27FC236}">
                <a16:creationId xmlns:a16="http://schemas.microsoft.com/office/drawing/2014/main" id="{1CD87E5A-0CA0-29B1-224A-CEDD188F2C8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71550" y="1393825"/>
            <a:ext cx="2879725"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Рисунок 8">
            <a:extLst>
              <a:ext uri="{FF2B5EF4-FFF2-40B4-BE49-F238E27FC236}">
                <a16:creationId xmlns:a16="http://schemas.microsoft.com/office/drawing/2014/main" id="{803EA382-D8A0-199D-BBA2-41BE48E5970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787900" y="1393825"/>
            <a:ext cx="3311525" cy="248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0" name="Прямоугольник 10">
            <a:extLst>
              <a:ext uri="{FF2B5EF4-FFF2-40B4-BE49-F238E27FC236}">
                <a16:creationId xmlns:a16="http://schemas.microsoft.com/office/drawing/2014/main" id="{FF026C51-FEDC-8331-EA1C-83D43EAA47B1}"/>
              </a:ext>
            </a:extLst>
          </p:cNvPr>
          <p:cNvSpPr>
            <a:spLocks noChangeArrowheads="1"/>
          </p:cNvSpPr>
          <p:nvPr/>
        </p:nvSpPr>
        <p:spPr bwMode="auto">
          <a:xfrm>
            <a:off x="1095375" y="593725"/>
            <a:ext cx="69310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spcBef>
                <a:spcPct val="0"/>
              </a:spcBef>
              <a:buFontTx/>
              <a:buNone/>
            </a:pPr>
            <a:r>
              <a:rPr lang="ru-RU" altLang="ru-RU" sz="3600">
                <a:solidFill>
                  <a:srgbClr val="0000FF"/>
                </a:solidFill>
              </a:rPr>
              <a:t>«</a:t>
            </a:r>
            <a:r>
              <a:rPr lang="ru-RU" altLang="ru-RU">
                <a:solidFill>
                  <a:srgbClr val="0000FF"/>
                </a:solidFill>
              </a:rPr>
              <a:t>Л</a:t>
            </a:r>
            <a:r>
              <a:rPr lang="ru-RU" altLang="ru-RU" sz="3600">
                <a:solidFill>
                  <a:srgbClr val="0000FF"/>
                </a:solidFill>
              </a:rPr>
              <a:t>учшая школьная библиотека»</a:t>
            </a:r>
            <a:br>
              <a:rPr lang="ru-RU" altLang="ru-RU" sz="3600">
                <a:solidFill>
                  <a:srgbClr val="0000FF"/>
                </a:solidFill>
              </a:rPr>
            </a:br>
            <a:endParaRPr lang="ru-RU" altLang="ru-RU" sz="3600"/>
          </a:p>
        </p:txBody>
      </p:sp>
    </p:spTree>
  </p:cSld>
  <p:clrMapOvr>
    <a:masterClrMapping/>
  </p:clrMapOvr>
  <p:transition spd="slow" advTm="5187">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16390">
                                            <p:txEl>
                                              <p:pRg st="0" end="0"/>
                                            </p:txEl>
                                          </p:spTgt>
                                        </p:tgtEl>
                                        <p:attrNameLst>
                                          <p:attrName>style.visibility</p:attrName>
                                        </p:attrNameLst>
                                      </p:cBhvr>
                                      <p:to>
                                        <p:strVal val="visible"/>
                                      </p:to>
                                    </p:set>
                                    <p:animEffect transition="in" filter="fade">
                                      <p:cBhvr>
                                        <p:cTn id="7" dur="1000"/>
                                        <p:tgtEl>
                                          <p:spTgt spid="16390">
                                            <p:txEl>
                                              <p:pRg st="0" end="0"/>
                                            </p:txEl>
                                          </p:spTgt>
                                        </p:tgtEl>
                                      </p:cBhvr>
                                    </p:animEffect>
                                    <p:anim calcmode="lin" valueType="num">
                                      <p:cBhvr>
                                        <p:cTn id="8" dur="1000" fill="hold"/>
                                        <p:tgtEl>
                                          <p:spTgt spid="16390">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639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22" presetClass="entr" presetSubtype="4" fill="hold" nodeType="clickEffect">
                                  <p:stCondLst>
                                    <p:cond delay="0"/>
                                  </p:stCondLst>
                                  <p:childTnLst>
                                    <p:set>
                                      <p:cBhvr>
                                        <p:cTn id="13" dur="1" fill="hold">
                                          <p:stCondLst>
                                            <p:cond delay="0"/>
                                          </p:stCondLst>
                                        </p:cTn>
                                        <p:tgtEl>
                                          <p:spTgt spid="16388"/>
                                        </p:tgtEl>
                                        <p:attrNameLst>
                                          <p:attrName>style.visibility</p:attrName>
                                        </p:attrNameLst>
                                      </p:cBhvr>
                                      <p:to>
                                        <p:strVal val="visible"/>
                                      </p:to>
                                    </p:set>
                                    <p:animEffect transition="in" filter="wipe(down)">
                                      <p:cBhvr>
                                        <p:cTn id="14" dur="500"/>
                                        <p:tgtEl>
                                          <p:spTgt spid="16388"/>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4" fill="hold" nodeType="clickEffect">
                                  <p:stCondLst>
                                    <p:cond delay="0"/>
                                  </p:stCondLst>
                                  <p:childTnLst>
                                    <p:set>
                                      <p:cBhvr>
                                        <p:cTn id="18" dur="1" fill="hold">
                                          <p:stCondLst>
                                            <p:cond delay="0"/>
                                          </p:stCondLst>
                                        </p:cTn>
                                        <p:tgtEl>
                                          <p:spTgt spid="16389"/>
                                        </p:tgtEl>
                                        <p:attrNameLst>
                                          <p:attrName>style.visibility</p:attrName>
                                        </p:attrNameLst>
                                      </p:cBhvr>
                                      <p:to>
                                        <p:strVal val="visible"/>
                                      </p:to>
                                    </p:set>
                                    <p:animEffect transition="in" filter="wipe(down)">
                                      <p:cBhvr>
                                        <p:cTn id="19" dur="500"/>
                                        <p:tgtEl>
                                          <p:spTgt spid="16389"/>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4" fill="hold" nodeType="clickEffect">
                                  <p:stCondLst>
                                    <p:cond delay="0"/>
                                  </p:stCondLst>
                                  <p:childTnLst>
                                    <p:set>
                                      <p:cBhvr>
                                        <p:cTn id="23" dur="1" fill="hold">
                                          <p:stCondLst>
                                            <p:cond delay="0"/>
                                          </p:stCondLst>
                                        </p:cTn>
                                        <p:tgtEl>
                                          <p:spTgt spid="16387"/>
                                        </p:tgtEl>
                                        <p:attrNameLst>
                                          <p:attrName>style.visibility</p:attrName>
                                        </p:attrNameLst>
                                      </p:cBhvr>
                                      <p:to>
                                        <p:strVal val="visible"/>
                                      </p:to>
                                    </p:set>
                                    <p:animEffect transition="in" filter="wipe(down)">
                                      <p:cBhvr>
                                        <p:cTn id="24" dur="500"/>
                                        <p:tgtEl>
                                          <p:spTgt spid="16387"/>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4" fill="hold" nodeType="clickEffect">
                                  <p:stCondLst>
                                    <p:cond delay="0"/>
                                  </p:stCondLst>
                                  <p:childTnLst>
                                    <p:set>
                                      <p:cBhvr>
                                        <p:cTn id="28" dur="1" fill="hold">
                                          <p:stCondLst>
                                            <p:cond delay="0"/>
                                          </p:stCondLst>
                                        </p:cTn>
                                        <p:tgtEl>
                                          <p:spTgt spid="16386"/>
                                        </p:tgtEl>
                                        <p:attrNameLst>
                                          <p:attrName>style.visibility</p:attrName>
                                        </p:attrNameLst>
                                      </p:cBhvr>
                                      <p:to>
                                        <p:strVal val="visible"/>
                                      </p:to>
                                    </p:set>
                                    <p:animEffect transition="in" filter="wipe(down)">
                                      <p:cBhvr>
                                        <p:cTn id="29" dur="500"/>
                                        <p:tgtEl>
                                          <p:spTgt spid="163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Заголовок 1">
            <a:extLst>
              <a:ext uri="{FF2B5EF4-FFF2-40B4-BE49-F238E27FC236}">
                <a16:creationId xmlns:a16="http://schemas.microsoft.com/office/drawing/2014/main" id="{0A2D5FE7-3A11-64C1-ED8A-9EF32DCE1A3C}"/>
              </a:ext>
            </a:extLst>
          </p:cNvPr>
          <p:cNvSpPr>
            <a:spLocks noGrp="1"/>
          </p:cNvSpPr>
          <p:nvPr>
            <p:ph type="title"/>
          </p:nvPr>
        </p:nvSpPr>
        <p:spPr>
          <a:xfrm>
            <a:off x="827088" y="765175"/>
            <a:ext cx="6840537" cy="792163"/>
          </a:xfrm>
        </p:spPr>
        <p:txBody>
          <a:bodyPr/>
          <a:lstStyle/>
          <a:p>
            <a:pPr eaLnBrk="1" hangingPunct="1"/>
            <a:r>
              <a:rPr lang="ru-RU" altLang="ru-RU" sz="2800">
                <a:solidFill>
                  <a:srgbClr val="0000FF"/>
                </a:solidFill>
              </a:rPr>
              <a:t>Акция </a:t>
            </a:r>
            <a:br>
              <a:rPr lang="ru-RU" altLang="ru-RU" sz="2800">
                <a:solidFill>
                  <a:srgbClr val="0000FF"/>
                </a:solidFill>
              </a:rPr>
            </a:br>
            <a:r>
              <a:rPr lang="ru-RU" altLang="ru-RU" sz="2800">
                <a:solidFill>
                  <a:srgbClr val="0000FF"/>
                </a:solidFill>
              </a:rPr>
              <a:t>«Начни год с книгой!»</a:t>
            </a:r>
          </a:p>
        </p:txBody>
      </p:sp>
      <p:pic>
        <p:nvPicPr>
          <p:cNvPr id="17411" name="Рисунок 3">
            <a:extLst>
              <a:ext uri="{FF2B5EF4-FFF2-40B4-BE49-F238E27FC236}">
                <a16:creationId xmlns:a16="http://schemas.microsoft.com/office/drawing/2014/main" id="{8A7B9EEB-71E5-59C5-FACF-AA332508A4B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27088" y="2060575"/>
            <a:ext cx="3240087" cy="231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2" name="Рисунок 4">
            <a:extLst>
              <a:ext uri="{FF2B5EF4-FFF2-40B4-BE49-F238E27FC236}">
                <a16:creationId xmlns:a16="http://schemas.microsoft.com/office/drawing/2014/main" id="{E8EAF709-E576-A720-650B-C88044BCBCD6}"/>
              </a:ext>
            </a:extLst>
          </p:cNvPr>
          <p:cNvPicPr>
            <a:picLocks noChangeAspect="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5364163" y="1557338"/>
            <a:ext cx="2994025" cy="168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Рисунок 5">
            <a:extLst>
              <a:ext uri="{FF2B5EF4-FFF2-40B4-BE49-F238E27FC236}">
                <a16:creationId xmlns:a16="http://schemas.microsoft.com/office/drawing/2014/main" id="{36A31C01-3884-57BF-4C0C-D64DD8CC863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356100" y="3573463"/>
            <a:ext cx="4140200" cy="2328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8" name="Рисунок 1">
            <a:extLst>
              <a:ext uri="{FF2B5EF4-FFF2-40B4-BE49-F238E27FC236}">
                <a16:creationId xmlns:a16="http://schemas.microsoft.com/office/drawing/2014/main" id="{BEE878A4-4F16-DA2F-3F64-18558BE5A77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124075" y="4724400"/>
            <a:ext cx="1439863" cy="144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3812">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grpId="0" nodeType="clickEffect">
                                  <p:stCondLst>
                                    <p:cond delay="0"/>
                                  </p:stCondLst>
                                  <p:childTnLst>
                                    <p:animRot by="21600000">
                                      <p:cBhvr>
                                        <p:cTn id="6" dur="2000" fill="hold"/>
                                        <p:tgtEl>
                                          <p:spTgt spid="17410"/>
                                        </p:tgtEl>
                                        <p:attrNameLst>
                                          <p:attrName>r</p:attrName>
                                        </p:attrNameLst>
                                      </p:cBhvr>
                                    </p:animRo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4" fill="hold" nodeType="clickEffect">
                                  <p:stCondLst>
                                    <p:cond delay="0"/>
                                  </p:stCondLst>
                                  <p:childTnLst>
                                    <p:set>
                                      <p:cBhvr>
                                        <p:cTn id="10" dur="1" fill="hold">
                                          <p:stCondLst>
                                            <p:cond delay="0"/>
                                          </p:stCondLst>
                                        </p:cTn>
                                        <p:tgtEl>
                                          <p:spTgt spid="17411"/>
                                        </p:tgtEl>
                                        <p:attrNameLst>
                                          <p:attrName>style.visibility</p:attrName>
                                        </p:attrNameLst>
                                      </p:cBhvr>
                                      <p:to>
                                        <p:strVal val="visible"/>
                                      </p:to>
                                    </p:set>
                                    <p:animEffect transition="in" filter="wipe(down)">
                                      <p:cBhvr>
                                        <p:cTn id="11" dur="500"/>
                                        <p:tgtEl>
                                          <p:spTgt spid="17411"/>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4" fill="hold" nodeType="clickEffect">
                                  <p:stCondLst>
                                    <p:cond delay="0"/>
                                  </p:stCondLst>
                                  <p:childTnLst>
                                    <p:set>
                                      <p:cBhvr>
                                        <p:cTn id="15" dur="1" fill="hold">
                                          <p:stCondLst>
                                            <p:cond delay="0"/>
                                          </p:stCondLst>
                                        </p:cTn>
                                        <p:tgtEl>
                                          <p:spTgt spid="17412"/>
                                        </p:tgtEl>
                                        <p:attrNameLst>
                                          <p:attrName>style.visibility</p:attrName>
                                        </p:attrNameLst>
                                      </p:cBhvr>
                                      <p:to>
                                        <p:strVal val="visible"/>
                                      </p:to>
                                    </p:set>
                                    <p:animEffect transition="in" filter="wipe(down)">
                                      <p:cBhvr>
                                        <p:cTn id="16" dur="500"/>
                                        <p:tgtEl>
                                          <p:spTgt spid="17412"/>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4" fill="hold" nodeType="clickEffect">
                                  <p:stCondLst>
                                    <p:cond delay="0"/>
                                  </p:stCondLst>
                                  <p:childTnLst>
                                    <p:set>
                                      <p:cBhvr>
                                        <p:cTn id="20" dur="1" fill="hold">
                                          <p:stCondLst>
                                            <p:cond delay="0"/>
                                          </p:stCondLst>
                                        </p:cTn>
                                        <p:tgtEl>
                                          <p:spTgt spid="17413"/>
                                        </p:tgtEl>
                                        <p:attrNameLst>
                                          <p:attrName>style.visibility</p:attrName>
                                        </p:attrNameLst>
                                      </p:cBhvr>
                                      <p:to>
                                        <p:strVal val="visible"/>
                                      </p:to>
                                    </p:set>
                                    <p:animEffect transition="in" filter="wipe(down)">
                                      <p:cBhvr>
                                        <p:cTn id="21" dur="500"/>
                                        <p:tgtEl>
                                          <p:spTgt spid="17413"/>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8438"/>
                                        </p:tgtEl>
                                        <p:attrNameLst>
                                          <p:attrName>style.visibility</p:attrName>
                                        </p:attrNameLst>
                                      </p:cBhvr>
                                      <p:to>
                                        <p:strVal val="visible"/>
                                      </p:to>
                                    </p:set>
                                    <p:animEffect transition="in" filter="barn(inVertical)">
                                      <p:cBhvr>
                                        <p:cTn id="26" dur="500"/>
                                        <p:tgtEl>
                                          <p:spTgt spid="184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0" grpId="0"/>
    </p:bld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434" name="Заголовок 1">
            <a:extLst>
              <a:ext uri="{FF2B5EF4-FFF2-40B4-BE49-F238E27FC236}">
                <a16:creationId xmlns:a16="http://schemas.microsoft.com/office/drawing/2014/main" id="{6D31E785-DBBE-9478-F963-1B4A5899CC30}"/>
              </a:ext>
            </a:extLst>
          </p:cNvPr>
          <p:cNvSpPr>
            <a:spLocks noGrp="1"/>
          </p:cNvSpPr>
          <p:nvPr>
            <p:ph type="title"/>
          </p:nvPr>
        </p:nvSpPr>
        <p:spPr>
          <a:xfrm>
            <a:off x="1258888" y="620713"/>
            <a:ext cx="7058025" cy="1223962"/>
          </a:xfrm>
        </p:spPr>
        <p:txBody>
          <a:bodyPr/>
          <a:lstStyle/>
          <a:p>
            <a:pPr eaLnBrk="1" hangingPunct="1"/>
            <a:r>
              <a:rPr lang="ru-RU" altLang="ru-RU" sz="2400">
                <a:solidFill>
                  <a:srgbClr val="0000FF"/>
                </a:solidFill>
              </a:rPr>
              <a:t>Читательская конференция:</a:t>
            </a:r>
            <a:br>
              <a:rPr lang="ru-RU" altLang="ru-RU" sz="2400">
                <a:solidFill>
                  <a:srgbClr val="0000FF"/>
                </a:solidFill>
              </a:rPr>
            </a:br>
            <a:r>
              <a:rPr lang="ru-RU" altLang="ru-RU" sz="2400">
                <a:solidFill>
                  <a:srgbClr val="0000FF"/>
                </a:solidFill>
              </a:rPr>
              <a:t>«Книга или гаджет? Что я выбираю»</a:t>
            </a:r>
            <a:br>
              <a:rPr lang="ru-RU" altLang="ru-RU" sz="2400">
                <a:solidFill>
                  <a:srgbClr val="0000FF"/>
                </a:solidFill>
              </a:rPr>
            </a:br>
            <a:endParaRPr lang="ru-RU" altLang="ru-RU" sz="2400">
              <a:solidFill>
                <a:srgbClr val="0000FF"/>
              </a:solidFill>
            </a:endParaRPr>
          </a:p>
        </p:txBody>
      </p:sp>
      <p:pic>
        <p:nvPicPr>
          <p:cNvPr id="18435" name="Рисунок 1">
            <a:extLst>
              <a:ext uri="{FF2B5EF4-FFF2-40B4-BE49-F238E27FC236}">
                <a16:creationId xmlns:a16="http://schemas.microsoft.com/office/drawing/2014/main" id="{6B7D872B-575F-818D-753C-9203FCD4C46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16013" y="1844675"/>
            <a:ext cx="2879725" cy="216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6" name="Рисунок 1">
            <a:extLst>
              <a:ext uri="{FF2B5EF4-FFF2-40B4-BE49-F238E27FC236}">
                <a16:creationId xmlns:a16="http://schemas.microsoft.com/office/drawing/2014/main" id="{B0407CAC-F98C-4D07-08CB-3375C7077D8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27538" y="1844675"/>
            <a:ext cx="3744912" cy="168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Рисунок 2">
            <a:extLst>
              <a:ext uri="{FF2B5EF4-FFF2-40B4-BE49-F238E27FC236}">
                <a16:creationId xmlns:a16="http://schemas.microsoft.com/office/drawing/2014/main" id="{A940E578-10ED-44A0-AA0A-EA84ED021F9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62413" y="3746500"/>
            <a:ext cx="4476750" cy="201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8" name="Picture 5" descr="Мультфильмы С Совой, Поделки С Совой, Сова Картинки, Сова Трафареты, Красоч...">
            <a:extLst>
              <a:ext uri="{FF2B5EF4-FFF2-40B4-BE49-F238E27FC236}">
                <a16:creationId xmlns:a16="http://schemas.microsoft.com/office/drawing/2014/main" id="{70DDF669-52C1-691E-E484-8CD4698122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47813" y="4292600"/>
            <a:ext cx="1439862" cy="168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3704">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grpId="0" nodeType="clickEffect">
                                  <p:stCondLst>
                                    <p:cond delay="0"/>
                                  </p:stCondLst>
                                  <p:childTnLst>
                                    <p:animRot by="21600000">
                                      <p:cBhvr>
                                        <p:cTn id="6" dur="2000" fill="hold"/>
                                        <p:tgtEl>
                                          <p:spTgt spid="18434"/>
                                        </p:tgtEl>
                                        <p:attrNameLst>
                                          <p:attrName>r</p:attrName>
                                        </p:attrNameLst>
                                      </p:cBhvr>
                                    </p:animRo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4" fill="hold" nodeType="clickEffect">
                                  <p:stCondLst>
                                    <p:cond delay="0"/>
                                  </p:stCondLst>
                                  <p:childTnLst>
                                    <p:set>
                                      <p:cBhvr>
                                        <p:cTn id="10" dur="1" fill="hold">
                                          <p:stCondLst>
                                            <p:cond delay="0"/>
                                          </p:stCondLst>
                                        </p:cTn>
                                        <p:tgtEl>
                                          <p:spTgt spid="18435"/>
                                        </p:tgtEl>
                                        <p:attrNameLst>
                                          <p:attrName>style.visibility</p:attrName>
                                        </p:attrNameLst>
                                      </p:cBhvr>
                                      <p:to>
                                        <p:strVal val="visible"/>
                                      </p:to>
                                    </p:set>
                                    <p:animEffect transition="in" filter="wipe(down)">
                                      <p:cBhvr>
                                        <p:cTn id="11" dur="500"/>
                                        <p:tgtEl>
                                          <p:spTgt spid="18435"/>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4" fill="hold" nodeType="clickEffect">
                                  <p:stCondLst>
                                    <p:cond delay="0"/>
                                  </p:stCondLst>
                                  <p:childTnLst>
                                    <p:set>
                                      <p:cBhvr>
                                        <p:cTn id="15" dur="1" fill="hold">
                                          <p:stCondLst>
                                            <p:cond delay="0"/>
                                          </p:stCondLst>
                                        </p:cTn>
                                        <p:tgtEl>
                                          <p:spTgt spid="18436"/>
                                        </p:tgtEl>
                                        <p:attrNameLst>
                                          <p:attrName>style.visibility</p:attrName>
                                        </p:attrNameLst>
                                      </p:cBhvr>
                                      <p:to>
                                        <p:strVal val="visible"/>
                                      </p:to>
                                    </p:set>
                                    <p:animEffect transition="in" filter="wipe(down)">
                                      <p:cBhvr>
                                        <p:cTn id="16" dur="500"/>
                                        <p:tgtEl>
                                          <p:spTgt spid="18436"/>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4" fill="hold" nodeType="clickEffect">
                                  <p:stCondLst>
                                    <p:cond delay="0"/>
                                  </p:stCondLst>
                                  <p:childTnLst>
                                    <p:set>
                                      <p:cBhvr>
                                        <p:cTn id="20" dur="1" fill="hold">
                                          <p:stCondLst>
                                            <p:cond delay="0"/>
                                          </p:stCondLst>
                                        </p:cTn>
                                        <p:tgtEl>
                                          <p:spTgt spid="18437"/>
                                        </p:tgtEl>
                                        <p:attrNameLst>
                                          <p:attrName>style.visibility</p:attrName>
                                        </p:attrNameLst>
                                      </p:cBhvr>
                                      <p:to>
                                        <p:strVal val="visible"/>
                                      </p:to>
                                    </p:set>
                                    <p:animEffect transition="in" filter="wipe(down)">
                                      <p:cBhvr>
                                        <p:cTn id="21" dur="500"/>
                                        <p:tgtEl>
                                          <p:spTgt spid="18437"/>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4" fill="hold" nodeType="clickEffect">
                                  <p:stCondLst>
                                    <p:cond delay="0"/>
                                  </p:stCondLst>
                                  <p:childTnLst>
                                    <p:set>
                                      <p:cBhvr>
                                        <p:cTn id="25" dur="1" fill="hold">
                                          <p:stCondLst>
                                            <p:cond delay="0"/>
                                          </p:stCondLst>
                                        </p:cTn>
                                        <p:tgtEl>
                                          <p:spTgt spid="18438"/>
                                        </p:tgtEl>
                                        <p:attrNameLst>
                                          <p:attrName>style.visibility</p:attrName>
                                        </p:attrNameLst>
                                      </p:cBhvr>
                                      <p:to>
                                        <p:strVal val="visible"/>
                                      </p:to>
                                    </p:set>
                                    <p:animEffect transition="in" filter="wipe(down)">
                                      <p:cBhvr>
                                        <p:cTn id="26" dur="500"/>
                                        <p:tgtEl>
                                          <p:spTgt spid="184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Заголовок 1">
            <a:extLst>
              <a:ext uri="{FF2B5EF4-FFF2-40B4-BE49-F238E27FC236}">
                <a16:creationId xmlns:a16="http://schemas.microsoft.com/office/drawing/2014/main" id="{3E40CA34-D6AD-0A3B-4C26-A8417E9F88BC}"/>
              </a:ext>
            </a:extLst>
          </p:cNvPr>
          <p:cNvSpPr>
            <a:spLocks noGrp="1"/>
          </p:cNvSpPr>
          <p:nvPr>
            <p:ph type="title"/>
          </p:nvPr>
        </p:nvSpPr>
        <p:spPr>
          <a:xfrm>
            <a:off x="1258888" y="692150"/>
            <a:ext cx="6626225" cy="561975"/>
          </a:xfrm>
        </p:spPr>
        <p:txBody>
          <a:bodyPr/>
          <a:lstStyle/>
          <a:p>
            <a:pPr eaLnBrk="1" hangingPunct="1"/>
            <a:r>
              <a:rPr lang="ru-RU" altLang="ru-RU" sz="1800">
                <a:solidFill>
                  <a:srgbClr val="0000FF"/>
                </a:solidFill>
              </a:rPr>
              <a:t>Открытое мероприятие посвященное писателям военных лет</a:t>
            </a:r>
            <a:r>
              <a:rPr lang="ru-RU" altLang="ru-RU" sz="2000">
                <a:solidFill>
                  <a:srgbClr val="0000FF"/>
                </a:solidFill>
              </a:rPr>
              <a:t/>
            </a:r>
            <a:br>
              <a:rPr lang="ru-RU" altLang="ru-RU" sz="2000">
                <a:solidFill>
                  <a:srgbClr val="0000FF"/>
                </a:solidFill>
              </a:rPr>
            </a:br>
            <a:r>
              <a:rPr lang="ru-RU" altLang="ru-RU" sz="2400">
                <a:solidFill>
                  <a:srgbClr val="0000FF"/>
                </a:solidFill>
              </a:rPr>
              <a:t>«Оборванная пулею строка»</a:t>
            </a:r>
            <a:endParaRPr lang="ru-RU" altLang="ru-RU" sz="2000">
              <a:solidFill>
                <a:srgbClr val="0000FF"/>
              </a:solidFill>
            </a:endParaRPr>
          </a:p>
        </p:txBody>
      </p:sp>
      <p:pic>
        <p:nvPicPr>
          <p:cNvPr id="3" name="Рисунок 2">
            <a:extLst>
              <a:ext uri="{FF2B5EF4-FFF2-40B4-BE49-F238E27FC236}">
                <a16:creationId xmlns:a16="http://schemas.microsoft.com/office/drawing/2014/main" id="{B3D503BC-80B6-8284-38B3-AD4ED6E740A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20850" y="3967163"/>
            <a:ext cx="2987675" cy="2239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Рисунок 3">
            <a:extLst>
              <a:ext uri="{FF2B5EF4-FFF2-40B4-BE49-F238E27FC236}">
                <a16:creationId xmlns:a16="http://schemas.microsoft.com/office/drawing/2014/main" id="{C906FF2A-355F-A13D-162F-7622077E404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33425" y="1485900"/>
            <a:ext cx="3822700" cy="2255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Рисунок 4">
            <a:extLst>
              <a:ext uri="{FF2B5EF4-FFF2-40B4-BE49-F238E27FC236}">
                <a16:creationId xmlns:a16="http://schemas.microsoft.com/office/drawing/2014/main" id="{D5F7C372-2864-433B-31CC-6D1D817ED83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59338" y="1493838"/>
            <a:ext cx="3557587"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5125">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grpId="0" nodeType="clickEffect">
                                  <p:stCondLst>
                                    <p:cond delay="0"/>
                                  </p:stCondLst>
                                  <p:childTnLst>
                                    <p:animRot by="21600000">
                                      <p:cBhvr>
                                        <p:cTn id="6" dur="2000" fill="hold"/>
                                        <p:tgtEl>
                                          <p:spTgt spid="21506"/>
                                        </p:tgtEl>
                                        <p:attrNameLst>
                                          <p:attrName>r</p:attrName>
                                        </p:attrNameLst>
                                      </p:cBhvr>
                                    </p:animRo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4"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500"/>
                                        <p:tgtEl>
                                          <p:spTgt spid="4"/>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4"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00"/>
                                        <p:tgtEl>
                                          <p:spTgt spid="5"/>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4"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down)">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Рисунок 4">
            <a:extLst>
              <a:ext uri="{FF2B5EF4-FFF2-40B4-BE49-F238E27FC236}">
                <a16:creationId xmlns:a16="http://schemas.microsoft.com/office/drawing/2014/main" id="{3A162D8B-9A67-29B1-A8F6-3032CD8FB15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64163" y="1844675"/>
            <a:ext cx="2878137" cy="189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7" name="Рисунок 5">
            <a:extLst>
              <a:ext uri="{FF2B5EF4-FFF2-40B4-BE49-F238E27FC236}">
                <a16:creationId xmlns:a16="http://schemas.microsoft.com/office/drawing/2014/main" id="{FD365E68-45A8-F787-E08E-7F9AB84D90F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64163" y="4005263"/>
            <a:ext cx="2916237" cy="218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Рисунок 6">
            <a:extLst>
              <a:ext uri="{FF2B5EF4-FFF2-40B4-BE49-F238E27FC236}">
                <a16:creationId xmlns:a16="http://schemas.microsoft.com/office/drawing/2014/main" id="{C9FB5B4E-23DE-E0CA-3792-C36FA567C2D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00113" y="2208213"/>
            <a:ext cx="4073525" cy="305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9" name="TextBox 7">
            <a:extLst>
              <a:ext uri="{FF2B5EF4-FFF2-40B4-BE49-F238E27FC236}">
                <a16:creationId xmlns:a16="http://schemas.microsoft.com/office/drawing/2014/main" id="{8F2E7B2A-C45A-48E3-B86D-16DD194F699A}"/>
              </a:ext>
            </a:extLst>
          </p:cNvPr>
          <p:cNvSpPr txBox="1">
            <a:spLocks noChangeArrowheads="1"/>
          </p:cNvSpPr>
          <p:nvPr/>
        </p:nvSpPr>
        <p:spPr bwMode="auto">
          <a:xfrm>
            <a:off x="1436688" y="739775"/>
            <a:ext cx="707548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spcBef>
                <a:spcPct val="0"/>
              </a:spcBef>
              <a:buFontTx/>
              <a:buNone/>
            </a:pPr>
            <a:r>
              <a:rPr lang="ru-RU" altLang="ru-RU" sz="3600" dirty="0">
                <a:solidFill>
                  <a:srgbClr val="0000FF"/>
                </a:solidFill>
              </a:rPr>
              <a:t>Первое посещение библиотеки</a:t>
            </a:r>
          </a:p>
        </p:txBody>
      </p:sp>
      <p:sp>
        <p:nvSpPr>
          <p:cNvPr id="21510" name="TextBox 1">
            <a:extLst>
              <a:ext uri="{FF2B5EF4-FFF2-40B4-BE49-F238E27FC236}">
                <a16:creationId xmlns:a16="http://schemas.microsoft.com/office/drawing/2014/main" id="{8037244A-04B8-8148-D879-3F1F31B5FED1}"/>
              </a:ext>
            </a:extLst>
          </p:cNvPr>
          <p:cNvSpPr txBox="1">
            <a:spLocks noChangeArrowheads="1"/>
          </p:cNvSpPr>
          <p:nvPr/>
        </p:nvSpPr>
        <p:spPr bwMode="auto">
          <a:xfrm>
            <a:off x="900113" y="5262563"/>
            <a:ext cx="4319587"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spcBef>
                <a:spcPct val="0"/>
              </a:spcBef>
              <a:buFontTx/>
              <a:buNone/>
            </a:pPr>
            <a:r>
              <a:rPr lang="ru-RU" altLang="ru-RU" sz="1800" b="1" dirty="0">
                <a:solidFill>
                  <a:srgbClr val="0000FF"/>
                </a:solidFill>
              </a:rPr>
              <a:t>Библиотечный урок</a:t>
            </a:r>
          </a:p>
          <a:p>
            <a:pPr>
              <a:spcBef>
                <a:spcPct val="0"/>
              </a:spcBef>
              <a:buFontTx/>
              <a:buNone/>
            </a:pPr>
            <a:r>
              <a:rPr lang="ru-RU" altLang="ru-RU" sz="1800" b="1" dirty="0">
                <a:solidFill>
                  <a:srgbClr val="0000FF"/>
                </a:solidFill>
              </a:rPr>
              <a:t>«Путешествие в страну </a:t>
            </a:r>
            <a:r>
              <a:rPr lang="ru-RU" altLang="ru-RU" sz="1800" b="1" dirty="0" err="1">
                <a:solidFill>
                  <a:srgbClr val="0000FF"/>
                </a:solidFill>
              </a:rPr>
              <a:t>Читалию</a:t>
            </a:r>
            <a:r>
              <a:rPr lang="ru-RU" altLang="ru-RU" sz="1800" b="1" dirty="0">
                <a:solidFill>
                  <a:srgbClr val="0000FF"/>
                </a:solidFill>
              </a:rPr>
              <a:t>!»</a:t>
            </a:r>
          </a:p>
          <a:p>
            <a:pPr>
              <a:spcBef>
                <a:spcPct val="0"/>
              </a:spcBef>
              <a:buFontTx/>
              <a:buNone/>
            </a:pPr>
            <a:r>
              <a:rPr lang="ru-RU" altLang="ru-RU" sz="1800" b="1" dirty="0">
                <a:solidFill>
                  <a:srgbClr val="0000FF"/>
                </a:solidFill>
              </a:rPr>
              <a:t>для обучающихся 1-ых классов</a:t>
            </a:r>
            <a:endParaRPr lang="ru-RU" altLang="ru-RU" sz="2800" b="1" dirty="0">
              <a:solidFill>
                <a:srgbClr val="0000FF"/>
              </a:solidFill>
            </a:endParaRPr>
          </a:p>
        </p:txBody>
      </p:sp>
    </p:spTree>
  </p:cSld>
  <p:clrMapOvr>
    <a:masterClrMapping/>
  </p:clrMapOvr>
  <p:transition spd="slow" advTm="3047">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1509">
                                            <p:txEl>
                                              <p:pRg st="0" end="0"/>
                                            </p:txEl>
                                          </p:spTgt>
                                        </p:tgtEl>
                                        <p:attrNameLst>
                                          <p:attrName>style.visibility</p:attrName>
                                        </p:attrNameLst>
                                      </p:cBhvr>
                                      <p:to>
                                        <p:strVal val="visible"/>
                                      </p:to>
                                    </p:set>
                                    <p:animEffect transition="in" filter="barn(inVertical)">
                                      <p:cBhvr>
                                        <p:cTn id="7" dur="500"/>
                                        <p:tgtEl>
                                          <p:spTgt spid="2150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1508"/>
                                        </p:tgtEl>
                                        <p:attrNameLst>
                                          <p:attrName>style.visibility</p:attrName>
                                        </p:attrNameLst>
                                      </p:cBhvr>
                                      <p:to>
                                        <p:strVal val="visible"/>
                                      </p:to>
                                    </p:set>
                                    <p:animEffect transition="in" filter="barn(inVertical)">
                                      <p:cBhvr>
                                        <p:cTn id="12" dur="500"/>
                                        <p:tgtEl>
                                          <p:spTgt spid="2150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1506"/>
                                        </p:tgtEl>
                                        <p:attrNameLst>
                                          <p:attrName>style.visibility</p:attrName>
                                        </p:attrNameLst>
                                      </p:cBhvr>
                                      <p:to>
                                        <p:strVal val="visible"/>
                                      </p:to>
                                    </p:set>
                                    <p:animEffect transition="in" filter="barn(inVertical)">
                                      <p:cBhvr>
                                        <p:cTn id="17" dur="500"/>
                                        <p:tgtEl>
                                          <p:spTgt spid="2150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1510">
                                            <p:txEl>
                                              <p:pRg st="0" end="0"/>
                                            </p:txEl>
                                          </p:spTgt>
                                        </p:tgtEl>
                                        <p:attrNameLst>
                                          <p:attrName>style.visibility</p:attrName>
                                        </p:attrNameLst>
                                      </p:cBhvr>
                                      <p:to>
                                        <p:strVal val="visible"/>
                                      </p:to>
                                    </p:set>
                                    <p:animEffect transition="in" filter="barn(inVertical)">
                                      <p:cBhvr>
                                        <p:cTn id="22" dur="500"/>
                                        <p:tgtEl>
                                          <p:spTgt spid="21510">
                                            <p:txEl>
                                              <p:pRg st="0" end="0"/>
                                            </p:txEl>
                                          </p:spTgt>
                                        </p:tgtEl>
                                      </p:cBhvr>
                                    </p:animEffect>
                                  </p:childTnLst>
                                </p:cTn>
                              </p:par>
                              <p:par>
                                <p:cTn id="23" presetID="16" presetClass="entr" presetSubtype="21" fill="hold" nodeType="withEffect">
                                  <p:stCondLst>
                                    <p:cond delay="0"/>
                                  </p:stCondLst>
                                  <p:childTnLst>
                                    <p:set>
                                      <p:cBhvr>
                                        <p:cTn id="24" dur="1" fill="hold">
                                          <p:stCondLst>
                                            <p:cond delay="0"/>
                                          </p:stCondLst>
                                        </p:cTn>
                                        <p:tgtEl>
                                          <p:spTgt spid="21510">
                                            <p:txEl>
                                              <p:pRg st="1" end="1"/>
                                            </p:txEl>
                                          </p:spTgt>
                                        </p:tgtEl>
                                        <p:attrNameLst>
                                          <p:attrName>style.visibility</p:attrName>
                                        </p:attrNameLst>
                                      </p:cBhvr>
                                      <p:to>
                                        <p:strVal val="visible"/>
                                      </p:to>
                                    </p:set>
                                    <p:animEffect transition="in" filter="barn(inVertical)">
                                      <p:cBhvr>
                                        <p:cTn id="25" dur="500"/>
                                        <p:tgtEl>
                                          <p:spTgt spid="21510">
                                            <p:txEl>
                                              <p:pRg st="1" end="1"/>
                                            </p:txEl>
                                          </p:spTgt>
                                        </p:tgtEl>
                                      </p:cBhvr>
                                    </p:animEffect>
                                  </p:childTnLst>
                                </p:cTn>
                              </p:par>
                              <p:par>
                                <p:cTn id="26" presetID="16" presetClass="entr" presetSubtype="21" fill="hold" nodeType="withEffect">
                                  <p:stCondLst>
                                    <p:cond delay="0"/>
                                  </p:stCondLst>
                                  <p:childTnLst>
                                    <p:set>
                                      <p:cBhvr>
                                        <p:cTn id="27" dur="1" fill="hold">
                                          <p:stCondLst>
                                            <p:cond delay="0"/>
                                          </p:stCondLst>
                                        </p:cTn>
                                        <p:tgtEl>
                                          <p:spTgt spid="21510">
                                            <p:txEl>
                                              <p:pRg st="2" end="2"/>
                                            </p:txEl>
                                          </p:spTgt>
                                        </p:tgtEl>
                                        <p:attrNameLst>
                                          <p:attrName>style.visibility</p:attrName>
                                        </p:attrNameLst>
                                      </p:cBhvr>
                                      <p:to>
                                        <p:strVal val="visible"/>
                                      </p:to>
                                    </p:set>
                                    <p:animEffect transition="in" filter="barn(inVertical)">
                                      <p:cBhvr>
                                        <p:cTn id="28" dur="500"/>
                                        <p:tgtEl>
                                          <p:spTgt spid="21510">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21507"/>
                                        </p:tgtEl>
                                        <p:attrNameLst>
                                          <p:attrName>style.visibility</p:attrName>
                                        </p:attrNameLst>
                                      </p:cBhvr>
                                      <p:to>
                                        <p:strVal val="visible"/>
                                      </p:to>
                                    </p:set>
                                    <p:animEffect transition="in" filter="barn(inVertical)">
                                      <p:cBhvr>
                                        <p:cTn id="33" dur="500"/>
                                        <p:tgtEl>
                                          <p:spTgt spid="215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Заголовок 1">
            <a:extLst>
              <a:ext uri="{FF2B5EF4-FFF2-40B4-BE49-F238E27FC236}">
                <a16:creationId xmlns:a16="http://schemas.microsoft.com/office/drawing/2014/main" id="{56488ADE-E5B2-0597-700E-1C80ADC23353}"/>
              </a:ext>
            </a:extLst>
          </p:cNvPr>
          <p:cNvSpPr>
            <a:spLocks noGrp="1"/>
          </p:cNvSpPr>
          <p:nvPr>
            <p:ph type="title"/>
          </p:nvPr>
        </p:nvSpPr>
        <p:spPr>
          <a:xfrm>
            <a:off x="457200" y="620713"/>
            <a:ext cx="8229600" cy="979487"/>
          </a:xfrm>
        </p:spPr>
        <p:txBody>
          <a:bodyPr/>
          <a:lstStyle/>
          <a:p>
            <a:r>
              <a:rPr lang="ru-RU" altLang="ru-RU">
                <a:solidFill>
                  <a:srgbClr val="0000FF"/>
                </a:solidFill>
              </a:rPr>
              <a:t>Проект</a:t>
            </a:r>
            <a:br>
              <a:rPr lang="ru-RU" altLang="ru-RU">
                <a:solidFill>
                  <a:srgbClr val="0000FF"/>
                </a:solidFill>
              </a:rPr>
            </a:br>
            <a:r>
              <a:rPr lang="ru-RU" altLang="ru-RU">
                <a:solidFill>
                  <a:srgbClr val="0000FF"/>
                </a:solidFill>
              </a:rPr>
              <a:t>«Книга-своими руками»</a:t>
            </a:r>
          </a:p>
        </p:txBody>
      </p:sp>
      <p:pic>
        <p:nvPicPr>
          <p:cNvPr id="22531" name="Рисунок 4">
            <a:extLst>
              <a:ext uri="{FF2B5EF4-FFF2-40B4-BE49-F238E27FC236}">
                <a16:creationId xmlns:a16="http://schemas.microsoft.com/office/drawing/2014/main" id="{723E9760-99E1-3B64-7910-B164BEADA0E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55650" y="2060575"/>
            <a:ext cx="4248150" cy="316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2" name="Рисунок 5">
            <a:extLst>
              <a:ext uri="{FF2B5EF4-FFF2-40B4-BE49-F238E27FC236}">
                <a16:creationId xmlns:a16="http://schemas.microsoft.com/office/drawing/2014/main" id="{C7DA995A-7ECF-762D-2872-F2164575FE2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80063" y="2035175"/>
            <a:ext cx="2592387" cy="314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randomBar dir="vert"/>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1">
            <a:extLst>
              <a:ext uri="{FF2B5EF4-FFF2-40B4-BE49-F238E27FC236}">
                <a16:creationId xmlns:a16="http://schemas.microsoft.com/office/drawing/2014/main" id="{CDA0590C-FF1D-F3B3-AF51-78E1C7CA33F3}"/>
              </a:ext>
            </a:extLst>
          </p:cNvPr>
          <p:cNvSpPr>
            <a:spLocks noChangeArrowheads="1"/>
          </p:cNvSpPr>
          <p:nvPr/>
        </p:nvSpPr>
        <p:spPr bwMode="auto">
          <a:xfrm>
            <a:off x="971550" y="477838"/>
            <a:ext cx="7524750" cy="547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ctr">
              <a:spcBef>
                <a:spcPct val="0"/>
              </a:spcBef>
              <a:buFontTx/>
              <a:buNone/>
            </a:pPr>
            <a:r>
              <a:rPr lang="ru-RU" altLang="ru-RU" sz="2600" b="1" dirty="0">
                <a:solidFill>
                  <a:srgbClr val="0000FF"/>
                </a:solidFill>
                <a:latin typeface="Cambria" panose="02040503050406030204" pitchFamily="18" charset="0"/>
              </a:rPr>
              <a:t>ПАСПОРТ ШКОЛЬНОЙ БИБЛИОТЕКИ</a:t>
            </a:r>
          </a:p>
          <a:p>
            <a:pPr algn="ctr">
              <a:spcBef>
                <a:spcPct val="0"/>
              </a:spcBef>
              <a:buFontTx/>
              <a:buNone/>
            </a:pPr>
            <a:endParaRPr lang="ru-RU" altLang="ru-RU" sz="900" b="1" dirty="0">
              <a:solidFill>
                <a:srgbClr val="0000FF"/>
              </a:solidFill>
            </a:endParaRPr>
          </a:p>
          <a:p>
            <a:pPr>
              <a:lnSpc>
                <a:spcPct val="150000"/>
              </a:lnSpc>
              <a:spcBef>
                <a:spcPct val="0"/>
              </a:spcBef>
              <a:buFont typeface="Wingdings" panose="05000000000000000000" pitchFamily="2" charset="2"/>
              <a:buChar char="Ø"/>
            </a:pPr>
            <a:r>
              <a:rPr lang="ru-RU" altLang="ru-RU" sz="1400" b="1" dirty="0">
                <a:solidFill>
                  <a:srgbClr val="0000FF"/>
                </a:solidFill>
              </a:rPr>
              <a:t>ФИО руководителя учреждения  -      </a:t>
            </a:r>
            <a:r>
              <a:rPr lang="ru-RU" altLang="ru-RU" sz="1400" b="1" dirty="0" err="1">
                <a:solidFill>
                  <a:srgbClr val="0000FF"/>
                </a:solidFill>
              </a:rPr>
              <a:t>Кимаева</a:t>
            </a:r>
            <a:r>
              <a:rPr lang="ru-RU" altLang="ru-RU" sz="1400" b="1" dirty="0">
                <a:solidFill>
                  <a:srgbClr val="0000FF"/>
                </a:solidFill>
              </a:rPr>
              <a:t> Лариса </a:t>
            </a:r>
            <a:r>
              <a:rPr lang="ru-RU" altLang="ru-RU" sz="1400" b="1" dirty="0" err="1">
                <a:solidFill>
                  <a:srgbClr val="0000FF"/>
                </a:solidFill>
              </a:rPr>
              <a:t>Султановна</a:t>
            </a:r>
            <a:r>
              <a:rPr lang="ru-RU" altLang="ru-RU" sz="1400" b="1" dirty="0">
                <a:solidFill>
                  <a:srgbClr val="0000FF"/>
                </a:solidFill>
              </a:rPr>
              <a:t>.</a:t>
            </a:r>
            <a:endParaRPr lang="ru-RU" altLang="ru-RU" sz="1000" b="1" dirty="0">
              <a:solidFill>
                <a:srgbClr val="0000FF"/>
              </a:solidFill>
            </a:endParaRPr>
          </a:p>
          <a:p>
            <a:pPr>
              <a:lnSpc>
                <a:spcPct val="150000"/>
              </a:lnSpc>
              <a:spcBef>
                <a:spcPct val="0"/>
              </a:spcBef>
              <a:buFont typeface="Wingdings" panose="05000000000000000000" pitchFamily="2" charset="2"/>
              <a:buChar char="Ø"/>
            </a:pPr>
            <a:r>
              <a:rPr lang="ru-RU" altLang="ru-RU" sz="1400" b="1" dirty="0">
                <a:solidFill>
                  <a:srgbClr val="0000FF"/>
                </a:solidFill>
              </a:rPr>
              <a:t>ФИО  куратора библиотеки       -          </a:t>
            </a:r>
            <a:r>
              <a:rPr lang="ru-RU" altLang="ru-RU" sz="1400" b="1" dirty="0" err="1">
                <a:solidFill>
                  <a:srgbClr val="0000FF"/>
                </a:solidFill>
              </a:rPr>
              <a:t>Алимсултанова</a:t>
            </a:r>
            <a:r>
              <a:rPr lang="ru-RU" altLang="ru-RU" sz="1400" b="1" dirty="0">
                <a:solidFill>
                  <a:srgbClr val="0000FF"/>
                </a:solidFill>
              </a:rPr>
              <a:t> Х.А.</a:t>
            </a:r>
          </a:p>
          <a:p>
            <a:pPr>
              <a:lnSpc>
                <a:spcPct val="150000"/>
              </a:lnSpc>
              <a:spcBef>
                <a:spcPct val="0"/>
              </a:spcBef>
              <a:buFont typeface="Wingdings" panose="05000000000000000000" pitchFamily="2" charset="2"/>
              <a:buChar char="Ø"/>
            </a:pPr>
            <a:r>
              <a:rPr lang="ru-RU" altLang="ru-RU" sz="1400" b="1" dirty="0">
                <a:solidFill>
                  <a:srgbClr val="0000FF"/>
                </a:solidFill>
              </a:rPr>
              <a:t>Общий фонд – 10.021</a:t>
            </a:r>
            <a:endParaRPr lang="ru-RU" altLang="ru-RU" sz="1000" b="1" dirty="0">
              <a:solidFill>
                <a:srgbClr val="0000FF"/>
              </a:solidFill>
            </a:endParaRPr>
          </a:p>
          <a:p>
            <a:pPr>
              <a:lnSpc>
                <a:spcPct val="150000"/>
              </a:lnSpc>
              <a:spcBef>
                <a:spcPct val="0"/>
              </a:spcBef>
              <a:buFont typeface="Wingdings" panose="05000000000000000000" pitchFamily="2" charset="2"/>
              <a:buChar char="Ø"/>
            </a:pPr>
            <a:r>
              <a:rPr lang="ru-RU" altLang="ru-RU" sz="1400" b="1" dirty="0">
                <a:solidFill>
                  <a:srgbClr val="0000FF"/>
                </a:solidFill>
              </a:rPr>
              <a:t>Основной фонд – 811</a:t>
            </a:r>
            <a:endParaRPr lang="ru-RU" altLang="ru-RU" sz="1000" b="1" dirty="0">
              <a:solidFill>
                <a:srgbClr val="0000FF"/>
              </a:solidFill>
            </a:endParaRPr>
          </a:p>
          <a:p>
            <a:pPr>
              <a:lnSpc>
                <a:spcPct val="150000"/>
              </a:lnSpc>
              <a:spcBef>
                <a:spcPct val="0"/>
              </a:spcBef>
              <a:buFont typeface="Wingdings" panose="05000000000000000000" pitchFamily="2" charset="2"/>
              <a:buChar char="Ø"/>
            </a:pPr>
            <a:r>
              <a:rPr lang="ru-RU" altLang="ru-RU" sz="1400" b="1" dirty="0">
                <a:solidFill>
                  <a:srgbClr val="0000FF"/>
                </a:solidFill>
              </a:rPr>
              <a:t>Учебный фонд – 10.129</a:t>
            </a:r>
            <a:endParaRPr lang="ru-RU" altLang="ru-RU" sz="1000" b="1" dirty="0">
              <a:solidFill>
                <a:srgbClr val="0000FF"/>
              </a:solidFill>
            </a:endParaRPr>
          </a:p>
          <a:p>
            <a:pPr>
              <a:lnSpc>
                <a:spcPct val="150000"/>
              </a:lnSpc>
              <a:spcBef>
                <a:spcPct val="0"/>
              </a:spcBef>
              <a:buFont typeface="Wingdings" panose="05000000000000000000" pitchFamily="2" charset="2"/>
              <a:buChar char="Ø"/>
            </a:pPr>
            <a:r>
              <a:rPr lang="ru-RU" altLang="ru-RU" sz="1400" b="1" dirty="0">
                <a:solidFill>
                  <a:srgbClr val="0000FF"/>
                </a:solidFill>
              </a:rPr>
              <a:t>Фонд электронных изданий – 18</a:t>
            </a:r>
            <a:endParaRPr lang="ru-RU" altLang="ru-RU" sz="1000" b="1" dirty="0">
              <a:solidFill>
                <a:srgbClr val="0000FF"/>
              </a:solidFill>
            </a:endParaRPr>
          </a:p>
          <a:p>
            <a:pPr>
              <a:lnSpc>
                <a:spcPct val="150000"/>
              </a:lnSpc>
              <a:spcBef>
                <a:spcPct val="0"/>
              </a:spcBef>
              <a:buFont typeface="Wingdings" panose="05000000000000000000" pitchFamily="2" charset="2"/>
              <a:buChar char="Ø"/>
            </a:pPr>
            <a:r>
              <a:rPr lang="ru-RU" altLang="ru-RU" sz="1400" b="1" dirty="0">
                <a:solidFill>
                  <a:srgbClr val="0000FF"/>
                </a:solidFill>
              </a:rPr>
              <a:t>Количество читателей – 305</a:t>
            </a:r>
            <a:endParaRPr lang="ru-RU" altLang="ru-RU" sz="1000" b="1" dirty="0">
              <a:solidFill>
                <a:srgbClr val="0000FF"/>
              </a:solidFill>
            </a:endParaRPr>
          </a:p>
          <a:p>
            <a:pPr>
              <a:lnSpc>
                <a:spcPct val="150000"/>
              </a:lnSpc>
              <a:spcBef>
                <a:spcPct val="0"/>
              </a:spcBef>
              <a:buFont typeface="Wingdings" panose="05000000000000000000" pitchFamily="2" charset="2"/>
              <a:buChar char="Ø"/>
            </a:pPr>
            <a:r>
              <a:rPr lang="ru-RU" altLang="ru-RU" sz="1400" b="1" dirty="0">
                <a:solidFill>
                  <a:srgbClr val="0000FF"/>
                </a:solidFill>
              </a:rPr>
              <a:t>Книговыдача – 2024</a:t>
            </a:r>
            <a:endParaRPr lang="ru-RU" altLang="ru-RU" sz="1000" b="1" dirty="0">
              <a:solidFill>
                <a:srgbClr val="0000FF"/>
              </a:solidFill>
            </a:endParaRPr>
          </a:p>
          <a:p>
            <a:pPr>
              <a:lnSpc>
                <a:spcPct val="150000"/>
              </a:lnSpc>
              <a:spcBef>
                <a:spcPct val="0"/>
              </a:spcBef>
              <a:buFont typeface="Wingdings" panose="05000000000000000000" pitchFamily="2" charset="2"/>
              <a:buChar char="Ø"/>
            </a:pPr>
            <a:r>
              <a:rPr lang="ru-RU" altLang="ru-RU" sz="1400" b="1" dirty="0">
                <a:solidFill>
                  <a:srgbClr val="0000FF"/>
                </a:solidFill>
              </a:rPr>
              <a:t>Количество посещений – 2356</a:t>
            </a:r>
            <a:endParaRPr lang="ru-RU" altLang="ru-RU" sz="1000" b="1" dirty="0">
              <a:solidFill>
                <a:srgbClr val="0000FF"/>
              </a:solidFill>
            </a:endParaRPr>
          </a:p>
          <a:p>
            <a:pPr>
              <a:lnSpc>
                <a:spcPct val="150000"/>
              </a:lnSpc>
              <a:spcBef>
                <a:spcPct val="0"/>
              </a:spcBef>
              <a:buFont typeface="Wingdings" panose="05000000000000000000" pitchFamily="2" charset="2"/>
              <a:buChar char="Ø"/>
            </a:pPr>
            <a:r>
              <a:rPr lang="ru-RU" altLang="ru-RU" sz="1400" b="1" dirty="0">
                <a:solidFill>
                  <a:srgbClr val="0000FF"/>
                </a:solidFill>
              </a:rPr>
              <a:t>Обращаемость -1,01</a:t>
            </a:r>
            <a:endParaRPr lang="ru-RU" altLang="ru-RU" sz="1000" b="1" dirty="0">
              <a:solidFill>
                <a:srgbClr val="0000FF"/>
              </a:solidFill>
            </a:endParaRPr>
          </a:p>
          <a:p>
            <a:pPr>
              <a:lnSpc>
                <a:spcPct val="150000"/>
              </a:lnSpc>
              <a:spcBef>
                <a:spcPct val="0"/>
              </a:spcBef>
              <a:buFont typeface="Wingdings" panose="05000000000000000000" pitchFamily="2" charset="2"/>
              <a:buChar char="Ø"/>
            </a:pPr>
            <a:r>
              <a:rPr lang="ru-RU" altLang="ru-RU" sz="1400" b="1" dirty="0">
                <a:solidFill>
                  <a:srgbClr val="0000FF"/>
                </a:solidFill>
              </a:rPr>
              <a:t>Читаемость -6,6</a:t>
            </a:r>
            <a:endParaRPr lang="ru-RU" altLang="ru-RU" sz="1000" b="1" dirty="0">
              <a:solidFill>
                <a:srgbClr val="0000FF"/>
              </a:solidFill>
            </a:endParaRPr>
          </a:p>
          <a:p>
            <a:pPr>
              <a:lnSpc>
                <a:spcPct val="150000"/>
              </a:lnSpc>
              <a:spcBef>
                <a:spcPct val="0"/>
              </a:spcBef>
              <a:buFont typeface="Wingdings" panose="05000000000000000000" pitchFamily="2" charset="2"/>
              <a:buChar char="Ø"/>
            </a:pPr>
            <a:r>
              <a:rPr lang="ru-RU" altLang="ru-RU" sz="1400" b="1" dirty="0">
                <a:solidFill>
                  <a:srgbClr val="0000FF"/>
                </a:solidFill>
              </a:rPr>
              <a:t>Техническое оснащение библиотеки – есть</a:t>
            </a:r>
            <a:endParaRPr lang="ru-RU" altLang="ru-RU" sz="1000" b="1" dirty="0">
              <a:solidFill>
                <a:srgbClr val="0000FF"/>
              </a:solidFill>
            </a:endParaRPr>
          </a:p>
          <a:p>
            <a:pPr>
              <a:lnSpc>
                <a:spcPct val="150000"/>
              </a:lnSpc>
              <a:spcBef>
                <a:spcPct val="0"/>
              </a:spcBef>
              <a:buFont typeface="Wingdings" panose="05000000000000000000" pitchFamily="2" charset="2"/>
              <a:buChar char="Ø"/>
            </a:pPr>
            <a:r>
              <a:rPr lang="ru-RU" altLang="ru-RU" sz="1400" b="1" dirty="0">
                <a:solidFill>
                  <a:srgbClr val="0000FF"/>
                </a:solidFill>
              </a:rPr>
              <a:t>Наличие читального зала (количество посадочных мест)</a:t>
            </a:r>
            <a:endParaRPr lang="ru-RU" altLang="ru-RU" sz="1000" b="1" dirty="0">
              <a:solidFill>
                <a:srgbClr val="0000FF"/>
              </a:solidFill>
            </a:endParaRPr>
          </a:p>
          <a:p>
            <a:pPr>
              <a:lnSpc>
                <a:spcPct val="150000"/>
              </a:lnSpc>
              <a:spcBef>
                <a:spcPct val="0"/>
              </a:spcBef>
              <a:buFont typeface="Wingdings" panose="05000000000000000000" pitchFamily="2" charset="2"/>
              <a:buChar char="Ø"/>
            </a:pPr>
            <a:r>
              <a:rPr lang="ru-RU" altLang="ru-RU" sz="1400" b="1" dirty="0">
                <a:solidFill>
                  <a:srgbClr val="0000FF"/>
                </a:solidFill>
              </a:rPr>
              <a:t>Наличие компьютерной зоны – имеется</a:t>
            </a:r>
            <a:endParaRPr lang="ru-RU" altLang="ru-RU" sz="1000" b="1" dirty="0">
              <a:solidFill>
                <a:srgbClr val="0000FF"/>
              </a:solidFill>
            </a:endParaRPr>
          </a:p>
          <a:p>
            <a:pPr>
              <a:lnSpc>
                <a:spcPct val="150000"/>
              </a:lnSpc>
              <a:spcBef>
                <a:spcPct val="0"/>
              </a:spcBef>
              <a:buFont typeface="Wingdings" panose="05000000000000000000" pitchFamily="2" charset="2"/>
              <a:buChar char="Ø"/>
            </a:pPr>
            <a:r>
              <a:rPr lang="ru-RU" altLang="ru-RU" sz="1400" b="1" dirty="0">
                <a:solidFill>
                  <a:srgbClr val="0000FF"/>
                </a:solidFill>
              </a:rPr>
              <a:t>Рабочее место библиотекаря - имеется</a:t>
            </a:r>
            <a:endParaRPr lang="ru-RU" altLang="ru-RU" sz="2400" b="1" dirty="0">
              <a:solidFill>
                <a:srgbClr val="0000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45" presetClass="entr" presetSubtype="0" fill="hold" nodeType="afterEffect">
                                  <p:stCondLst>
                                    <p:cond delay="0"/>
                                  </p:stCondLst>
                                  <p:childTnLst>
                                    <p:set>
                                      <p:cBhvr>
                                        <p:cTn id="6" dur="1" fill="hold">
                                          <p:stCondLst>
                                            <p:cond delay="0"/>
                                          </p:stCondLst>
                                        </p:cTn>
                                        <p:tgtEl>
                                          <p:spTgt spid="3074">
                                            <p:txEl>
                                              <p:pRg st="2" end="2"/>
                                            </p:txEl>
                                          </p:spTgt>
                                        </p:tgtEl>
                                        <p:attrNameLst>
                                          <p:attrName>style.visibility</p:attrName>
                                        </p:attrNameLst>
                                      </p:cBhvr>
                                      <p:to>
                                        <p:strVal val="visible"/>
                                      </p:to>
                                    </p:set>
                                    <p:animEffect transition="in" filter="fade">
                                      <p:cBhvr>
                                        <p:cTn id="7" dur="2000"/>
                                        <p:tgtEl>
                                          <p:spTgt spid="3074">
                                            <p:txEl>
                                              <p:pRg st="2" end="2"/>
                                            </p:txEl>
                                          </p:spTgt>
                                        </p:tgtEl>
                                      </p:cBhvr>
                                    </p:animEffect>
                                    <p:anim calcmode="lin" valueType="num">
                                      <p:cBhvr>
                                        <p:cTn id="8" dur="2000" fill="hold"/>
                                        <p:tgtEl>
                                          <p:spTgt spid="3074">
                                            <p:txEl>
                                              <p:pRg st="2" end="2"/>
                                            </p:txEl>
                                          </p:spTgt>
                                        </p:tgtEl>
                                        <p:attrNameLst>
                                          <p:attrName>ppt_w</p:attrName>
                                        </p:attrNameLst>
                                      </p:cBhvr>
                                      <p:tavLst>
                                        <p:tav tm="0" fmla="#ppt_w*sin(2.5*pi*$)">
                                          <p:val>
                                            <p:fltVal val="0"/>
                                          </p:val>
                                        </p:tav>
                                        <p:tav tm="100000">
                                          <p:val>
                                            <p:fltVal val="1"/>
                                          </p:val>
                                        </p:tav>
                                      </p:tavLst>
                                    </p:anim>
                                    <p:anim calcmode="lin" valueType="num">
                                      <p:cBhvr>
                                        <p:cTn id="9" dur="2000" fill="hold"/>
                                        <p:tgtEl>
                                          <p:spTgt spid="3074">
                                            <p:txEl>
                                              <p:pRg st="2" end="2"/>
                                            </p:txEl>
                                          </p:spTgt>
                                        </p:tgtEl>
                                        <p:attrNameLst>
                                          <p:attrName>ppt_h</p:attrName>
                                        </p:attrNameLst>
                                      </p:cBhvr>
                                      <p:tavLst>
                                        <p:tav tm="0">
                                          <p:val>
                                            <p:strVal val="#ppt_h"/>
                                          </p:val>
                                        </p:tav>
                                        <p:tav tm="100000">
                                          <p:val>
                                            <p:strVal val="#ppt_h"/>
                                          </p:val>
                                        </p:tav>
                                      </p:tavLst>
                                    </p:anim>
                                  </p:childTnLst>
                                </p:cTn>
                              </p:par>
                            </p:childTnLst>
                          </p:cTn>
                        </p:par>
                        <p:par>
                          <p:cTn id="10" fill="hold">
                            <p:stCondLst>
                              <p:cond delay="2000"/>
                            </p:stCondLst>
                            <p:childTnLst>
                              <p:par>
                                <p:cTn id="11" presetID="31" presetClass="entr" presetSubtype="0" fill="hold" nodeType="afterEffect">
                                  <p:stCondLst>
                                    <p:cond delay="0"/>
                                  </p:stCondLst>
                                  <p:childTnLst>
                                    <p:set>
                                      <p:cBhvr>
                                        <p:cTn id="12" dur="1" fill="hold">
                                          <p:stCondLst>
                                            <p:cond delay="0"/>
                                          </p:stCondLst>
                                        </p:cTn>
                                        <p:tgtEl>
                                          <p:spTgt spid="3074">
                                            <p:txEl>
                                              <p:pRg st="0" end="0"/>
                                            </p:txEl>
                                          </p:spTgt>
                                        </p:tgtEl>
                                        <p:attrNameLst>
                                          <p:attrName>style.visibility</p:attrName>
                                        </p:attrNameLst>
                                      </p:cBhvr>
                                      <p:to>
                                        <p:strVal val="visible"/>
                                      </p:to>
                                    </p:set>
                                    <p:anim calcmode="lin" valueType="num">
                                      <p:cBhvr>
                                        <p:cTn id="13" dur="1000" fill="hold"/>
                                        <p:tgtEl>
                                          <p:spTgt spid="3074">
                                            <p:txEl>
                                              <p:pRg st="0" end="0"/>
                                            </p:txEl>
                                          </p:spTgt>
                                        </p:tgtEl>
                                        <p:attrNameLst>
                                          <p:attrName>ppt_w</p:attrName>
                                        </p:attrNameLst>
                                      </p:cBhvr>
                                      <p:tavLst>
                                        <p:tav tm="0">
                                          <p:val>
                                            <p:fltVal val="0"/>
                                          </p:val>
                                        </p:tav>
                                        <p:tav tm="100000">
                                          <p:val>
                                            <p:strVal val="#ppt_w"/>
                                          </p:val>
                                        </p:tav>
                                      </p:tavLst>
                                    </p:anim>
                                    <p:anim calcmode="lin" valueType="num">
                                      <p:cBhvr>
                                        <p:cTn id="14" dur="1000" fill="hold"/>
                                        <p:tgtEl>
                                          <p:spTgt spid="3074">
                                            <p:txEl>
                                              <p:pRg st="0" end="0"/>
                                            </p:txEl>
                                          </p:spTgt>
                                        </p:tgtEl>
                                        <p:attrNameLst>
                                          <p:attrName>ppt_h</p:attrName>
                                        </p:attrNameLst>
                                      </p:cBhvr>
                                      <p:tavLst>
                                        <p:tav tm="0">
                                          <p:val>
                                            <p:fltVal val="0"/>
                                          </p:val>
                                        </p:tav>
                                        <p:tav tm="100000">
                                          <p:val>
                                            <p:strVal val="#ppt_h"/>
                                          </p:val>
                                        </p:tav>
                                      </p:tavLst>
                                    </p:anim>
                                    <p:anim calcmode="lin" valueType="num">
                                      <p:cBhvr>
                                        <p:cTn id="15" dur="1000" fill="hold"/>
                                        <p:tgtEl>
                                          <p:spTgt spid="3074">
                                            <p:txEl>
                                              <p:pRg st="0" end="0"/>
                                            </p:txEl>
                                          </p:spTgt>
                                        </p:tgtEl>
                                        <p:attrNameLst>
                                          <p:attrName>style.rotation</p:attrName>
                                        </p:attrNameLst>
                                      </p:cBhvr>
                                      <p:tavLst>
                                        <p:tav tm="0">
                                          <p:val>
                                            <p:fltVal val="90"/>
                                          </p:val>
                                        </p:tav>
                                        <p:tav tm="100000">
                                          <p:val>
                                            <p:fltVal val="0"/>
                                          </p:val>
                                        </p:tav>
                                      </p:tavLst>
                                    </p:anim>
                                    <p:animEffect transition="in" filter="fade">
                                      <p:cBhvr>
                                        <p:cTn id="16" dur="1000"/>
                                        <p:tgtEl>
                                          <p:spTgt spid="3074">
                                            <p:txEl>
                                              <p:pRg st="0" end="0"/>
                                            </p:txEl>
                                          </p:spTgt>
                                        </p:tgtEl>
                                      </p:cBhvr>
                                    </p:animEffect>
                                  </p:childTnLst>
                                </p:cTn>
                              </p:par>
                              <p:par>
                                <p:cTn id="17" presetID="45" presetClass="entr" presetSubtype="0" fill="hold" nodeType="withEffect">
                                  <p:stCondLst>
                                    <p:cond delay="0"/>
                                  </p:stCondLst>
                                  <p:childTnLst>
                                    <p:set>
                                      <p:cBhvr>
                                        <p:cTn id="18" dur="1" fill="hold">
                                          <p:stCondLst>
                                            <p:cond delay="0"/>
                                          </p:stCondLst>
                                        </p:cTn>
                                        <p:tgtEl>
                                          <p:spTgt spid="3074">
                                            <p:txEl>
                                              <p:pRg st="3" end="3"/>
                                            </p:txEl>
                                          </p:spTgt>
                                        </p:tgtEl>
                                        <p:attrNameLst>
                                          <p:attrName>style.visibility</p:attrName>
                                        </p:attrNameLst>
                                      </p:cBhvr>
                                      <p:to>
                                        <p:strVal val="visible"/>
                                      </p:to>
                                    </p:set>
                                    <p:animEffect transition="in" filter="fade">
                                      <p:cBhvr>
                                        <p:cTn id="19" dur="2000"/>
                                        <p:tgtEl>
                                          <p:spTgt spid="3074">
                                            <p:txEl>
                                              <p:pRg st="3" end="3"/>
                                            </p:txEl>
                                          </p:spTgt>
                                        </p:tgtEl>
                                      </p:cBhvr>
                                    </p:animEffect>
                                    <p:anim calcmode="lin" valueType="num">
                                      <p:cBhvr>
                                        <p:cTn id="20" dur="2000" fill="hold"/>
                                        <p:tgtEl>
                                          <p:spTgt spid="3074">
                                            <p:txEl>
                                              <p:pRg st="3" end="3"/>
                                            </p:txEl>
                                          </p:spTgt>
                                        </p:tgtEl>
                                        <p:attrNameLst>
                                          <p:attrName>ppt_w</p:attrName>
                                        </p:attrNameLst>
                                      </p:cBhvr>
                                      <p:tavLst>
                                        <p:tav tm="0" fmla="#ppt_w*sin(2.5*pi*$)">
                                          <p:val>
                                            <p:fltVal val="0"/>
                                          </p:val>
                                        </p:tav>
                                        <p:tav tm="100000">
                                          <p:val>
                                            <p:fltVal val="1"/>
                                          </p:val>
                                        </p:tav>
                                      </p:tavLst>
                                    </p:anim>
                                    <p:anim calcmode="lin" valueType="num">
                                      <p:cBhvr>
                                        <p:cTn id="21" dur="2000" fill="hold"/>
                                        <p:tgtEl>
                                          <p:spTgt spid="3074">
                                            <p:txEl>
                                              <p:pRg st="3" end="3"/>
                                            </p:txEl>
                                          </p:spTgt>
                                        </p:tgtEl>
                                        <p:attrNameLst>
                                          <p:attrName>ppt_h</p:attrName>
                                        </p:attrNameLst>
                                      </p:cBhvr>
                                      <p:tavLst>
                                        <p:tav tm="0">
                                          <p:val>
                                            <p:strVal val="#ppt_h"/>
                                          </p:val>
                                        </p:tav>
                                        <p:tav tm="100000">
                                          <p:val>
                                            <p:strVal val="#ppt_h"/>
                                          </p:val>
                                        </p:tav>
                                      </p:tavLst>
                                    </p:anim>
                                  </p:childTnLst>
                                </p:cTn>
                              </p:par>
                              <p:par>
                                <p:cTn id="22" presetID="45" presetClass="entr" presetSubtype="0" fill="hold" nodeType="withEffect">
                                  <p:stCondLst>
                                    <p:cond delay="0"/>
                                  </p:stCondLst>
                                  <p:childTnLst>
                                    <p:set>
                                      <p:cBhvr>
                                        <p:cTn id="23" dur="1" fill="hold">
                                          <p:stCondLst>
                                            <p:cond delay="0"/>
                                          </p:stCondLst>
                                        </p:cTn>
                                        <p:tgtEl>
                                          <p:spTgt spid="3074">
                                            <p:txEl>
                                              <p:pRg st="4" end="4"/>
                                            </p:txEl>
                                          </p:spTgt>
                                        </p:tgtEl>
                                        <p:attrNameLst>
                                          <p:attrName>style.visibility</p:attrName>
                                        </p:attrNameLst>
                                      </p:cBhvr>
                                      <p:to>
                                        <p:strVal val="visible"/>
                                      </p:to>
                                    </p:set>
                                    <p:animEffect transition="in" filter="fade">
                                      <p:cBhvr>
                                        <p:cTn id="24" dur="2000"/>
                                        <p:tgtEl>
                                          <p:spTgt spid="3074">
                                            <p:txEl>
                                              <p:pRg st="4" end="4"/>
                                            </p:txEl>
                                          </p:spTgt>
                                        </p:tgtEl>
                                      </p:cBhvr>
                                    </p:animEffect>
                                    <p:anim calcmode="lin" valueType="num">
                                      <p:cBhvr>
                                        <p:cTn id="25" dur="2000" fill="hold"/>
                                        <p:tgtEl>
                                          <p:spTgt spid="3074">
                                            <p:txEl>
                                              <p:pRg st="4" end="4"/>
                                            </p:txEl>
                                          </p:spTgt>
                                        </p:tgtEl>
                                        <p:attrNameLst>
                                          <p:attrName>ppt_w</p:attrName>
                                        </p:attrNameLst>
                                      </p:cBhvr>
                                      <p:tavLst>
                                        <p:tav tm="0" fmla="#ppt_w*sin(2.5*pi*$)">
                                          <p:val>
                                            <p:fltVal val="0"/>
                                          </p:val>
                                        </p:tav>
                                        <p:tav tm="100000">
                                          <p:val>
                                            <p:fltVal val="1"/>
                                          </p:val>
                                        </p:tav>
                                      </p:tavLst>
                                    </p:anim>
                                    <p:anim calcmode="lin" valueType="num">
                                      <p:cBhvr>
                                        <p:cTn id="26" dur="2000" fill="hold"/>
                                        <p:tgtEl>
                                          <p:spTgt spid="3074">
                                            <p:txEl>
                                              <p:pRg st="4" end="4"/>
                                            </p:txEl>
                                          </p:spTgt>
                                        </p:tgtEl>
                                        <p:attrNameLst>
                                          <p:attrName>ppt_h</p:attrName>
                                        </p:attrNameLst>
                                      </p:cBhvr>
                                      <p:tavLst>
                                        <p:tav tm="0">
                                          <p:val>
                                            <p:strVal val="#ppt_h"/>
                                          </p:val>
                                        </p:tav>
                                        <p:tav tm="100000">
                                          <p:val>
                                            <p:strVal val="#ppt_h"/>
                                          </p:val>
                                        </p:tav>
                                      </p:tavLst>
                                    </p:anim>
                                  </p:childTnLst>
                                </p:cTn>
                              </p:par>
                              <p:par>
                                <p:cTn id="27" presetID="45" presetClass="entr" presetSubtype="0" fill="hold" nodeType="withEffect">
                                  <p:stCondLst>
                                    <p:cond delay="0"/>
                                  </p:stCondLst>
                                  <p:childTnLst>
                                    <p:set>
                                      <p:cBhvr>
                                        <p:cTn id="28" dur="1" fill="hold">
                                          <p:stCondLst>
                                            <p:cond delay="0"/>
                                          </p:stCondLst>
                                        </p:cTn>
                                        <p:tgtEl>
                                          <p:spTgt spid="3074">
                                            <p:txEl>
                                              <p:pRg st="5" end="5"/>
                                            </p:txEl>
                                          </p:spTgt>
                                        </p:tgtEl>
                                        <p:attrNameLst>
                                          <p:attrName>style.visibility</p:attrName>
                                        </p:attrNameLst>
                                      </p:cBhvr>
                                      <p:to>
                                        <p:strVal val="visible"/>
                                      </p:to>
                                    </p:set>
                                    <p:animEffect transition="in" filter="fade">
                                      <p:cBhvr>
                                        <p:cTn id="29" dur="2000"/>
                                        <p:tgtEl>
                                          <p:spTgt spid="3074">
                                            <p:txEl>
                                              <p:pRg st="5" end="5"/>
                                            </p:txEl>
                                          </p:spTgt>
                                        </p:tgtEl>
                                      </p:cBhvr>
                                    </p:animEffect>
                                    <p:anim calcmode="lin" valueType="num">
                                      <p:cBhvr>
                                        <p:cTn id="30" dur="2000" fill="hold"/>
                                        <p:tgtEl>
                                          <p:spTgt spid="3074">
                                            <p:txEl>
                                              <p:pRg st="5" end="5"/>
                                            </p:txEl>
                                          </p:spTgt>
                                        </p:tgtEl>
                                        <p:attrNameLst>
                                          <p:attrName>ppt_w</p:attrName>
                                        </p:attrNameLst>
                                      </p:cBhvr>
                                      <p:tavLst>
                                        <p:tav tm="0" fmla="#ppt_w*sin(2.5*pi*$)">
                                          <p:val>
                                            <p:fltVal val="0"/>
                                          </p:val>
                                        </p:tav>
                                        <p:tav tm="100000">
                                          <p:val>
                                            <p:fltVal val="1"/>
                                          </p:val>
                                        </p:tav>
                                      </p:tavLst>
                                    </p:anim>
                                    <p:anim calcmode="lin" valueType="num">
                                      <p:cBhvr>
                                        <p:cTn id="31" dur="2000" fill="hold"/>
                                        <p:tgtEl>
                                          <p:spTgt spid="3074">
                                            <p:txEl>
                                              <p:pRg st="5" end="5"/>
                                            </p:txEl>
                                          </p:spTgt>
                                        </p:tgtEl>
                                        <p:attrNameLst>
                                          <p:attrName>ppt_h</p:attrName>
                                        </p:attrNameLst>
                                      </p:cBhvr>
                                      <p:tavLst>
                                        <p:tav tm="0">
                                          <p:val>
                                            <p:strVal val="#ppt_h"/>
                                          </p:val>
                                        </p:tav>
                                        <p:tav tm="100000">
                                          <p:val>
                                            <p:strVal val="#ppt_h"/>
                                          </p:val>
                                        </p:tav>
                                      </p:tavLst>
                                    </p:anim>
                                  </p:childTnLst>
                                </p:cTn>
                              </p:par>
                              <p:par>
                                <p:cTn id="32" presetID="45" presetClass="entr" presetSubtype="0" fill="hold" nodeType="withEffect">
                                  <p:stCondLst>
                                    <p:cond delay="0"/>
                                  </p:stCondLst>
                                  <p:childTnLst>
                                    <p:set>
                                      <p:cBhvr>
                                        <p:cTn id="33" dur="1" fill="hold">
                                          <p:stCondLst>
                                            <p:cond delay="0"/>
                                          </p:stCondLst>
                                        </p:cTn>
                                        <p:tgtEl>
                                          <p:spTgt spid="3074">
                                            <p:txEl>
                                              <p:pRg st="6" end="6"/>
                                            </p:txEl>
                                          </p:spTgt>
                                        </p:tgtEl>
                                        <p:attrNameLst>
                                          <p:attrName>style.visibility</p:attrName>
                                        </p:attrNameLst>
                                      </p:cBhvr>
                                      <p:to>
                                        <p:strVal val="visible"/>
                                      </p:to>
                                    </p:set>
                                    <p:animEffect transition="in" filter="fade">
                                      <p:cBhvr>
                                        <p:cTn id="34" dur="2000"/>
                                        <p:tgtEl>
                                          <p:spTgt spid="3074">
                                            <p:txEl>
                                              <p:pRg st="6" end="6"/>
                                            </p:txEl>
                                          </p:spTgt>
                                        </p:tgtEl>
                                      </p:cBhvr>
                                    </p:animEffect>
                                    <p:anim calcmode="lin" valueType="num">
                                      <p:cBhvr>
                                        <p:cTn id="35" dur="2000" fill="hold"/>
                                        <p:tgtEl>
                                          <p:spTgt spid="3074">
                                            <p:txEl>
                                              <p:pRg st="6" end="6"/>
                                            </p:txEl>
                                          </p:spTgt>
                                        </p:tgtEl>
                                        <p:attrNameLst>
                                          <p:attrName>ppt_w</p:attrName>
                                        </p:attrNameLst>
                                      </p:cBhvr>
                                      <p:tavLst>
                                        <p:tav tm="0" fmla="#ppt_w*sin(2.5*pi*$)">
                                          <p:val>
                                            <p:fltVal val="0"/>
                                          </p:val>
                                        </p:tav>
                                        <p:tav tm="100000">
                                          <p:val>
                                            <p:fltVal val="1"/>
                                          </p:val>
                                        </p:tav>
                                      </p:tavLst>
                                    </p:anim>
                                    <p:anim calcmode="lin" valueType="num">
                                      <p:cBhvr>
                                        <p:cTn id="36" dur="2000" fill="hold"/>
                                        <p:tgtEl>
                                          <p:spTgt spid="3074">
                                            <p:txEl>
                                              <p:pRg st="6" end="6"/>
                                            </p:txEl>
                                          </p:spTgt>
                                        </p:tgtEl>
                                        <p:attrNameLst>
                                          <p:attrName>ppt_h</p:attrName>
                                        </p:attrNameLst>
                                      </p:cBhvr>
                                      <p:tavLst>
                                        <p:tav tm="0">
                                          <p:val>
                                            <p:strVal val="#ppt_h"/>
                                          </p:val>
                                        </p:tav>
                                        <p:tav tm="100000">
                                          <p:val>
                                            <p:strVal val="#ppt_h"/>
                                          </p:val>
                                        </p:tav>
                                      </p:tavLst>
                                    </p:anim>
                                  </p:childTnLst>
                                </p:cTn>
                              </p:par>
                              <p:par>
                                <p:cTn id="37" presetID="45" presetClass="entr" presetSubtype="0" fill="hold" nodeType="withEffect">
                                  <p:stCondLst>
                                    <p:cond delay="0"/>
                                  </p:stCondLst>
                                  <p:childTnLst>
                                    <p:set>
                                      <p:cBhvr>
                                        <p:cTn id="38" dur="1" fill="hold">
                                          <p:stCondLst>
                                            <p:cond delay="0"/>
                                          </p:stCondLst>
                                        </p:cTn>
                                        <p:tgtEl>
                                          <p:spTgt spid="3074">
                                            <p:txEl>
                                              <p:pRg st="7" end="7"/>
                                            </p:txEl>
                                          </p:spTgt>
                                        </p:tgtEl>
                                        <p:attrNameLst>
                                          <p:attrName>style.visibility</p:attrName>
                                        </p:attrNameLst>
                                      </p:cBhvr>
                                      <p:to>
                                        <p:strVal val="visible"/>
                                      </p:to>
                                    </p:set>
                                    <p:animEffect transition="in" filter="fade">
                                      <p:cBhvr>
                                        <p:cTn id="39" dur="2000"/>
                                        <p:tgtEl>
                                          <p:spTgt spid="3074">
                                            <p:txEl>
                                              <p:pRg st="7" end="7"/>
                                            </p:txEl>
                                          </p:spTgt>
                                        </p:tgtEl>
                                      </p:cBhvr>
                                    </p:animEffect>
                                    <p:anim calcmode="lin" valueType="num">
                                      <p:cBhvr>
                                        <p:cTn id="40" dur="2000" fill="hold"/>
                                        <p:tgtEl>
                                          <p:spTgt spid="3074">
                                            <p:txEl>
                                              <p:pRg st="7" end="7"/>
                                            </p:txEl>
                                          </p:spTgt>
                                        </p:tgtEl>
                                        <p:attrNameLst>
                                          <p:attrName>ppt_w</p:attrName>
                                        </p:attrNameLst>
                                      </p:cBhvr>
                                      <p:tavLst>
                                        <p:tav tm="0" fmla="#ppt_w*sin(2.5*pi*$)">
                                          <p:val>
                                            <p:fltVal val="0"/>
                                          </p:val>
                                        </p:tav>
                                        <p:tav tm="100000">
                                          <p:val>
                                            <p:fltVal val="1"/>
                                          </p:val>
                                        </p:tav>
                                      </p:tavLst>
                                    </p:anim>
                                    <p:anim calcmode="lin" valueType="num">
                                      <p:cBhvr>
                                        <p:cTn id="41" dur="2000" fill="hold"/>
                                        <p:tgtEl>
                                          <p:spTgt spid="3074">
                                            <p:txEl>
                                              <p:pRg st="7" end="7"/>
                                            </p:txEl>
                                          </p:spTgt>
                                        </p:tgtEl>
                                        <p:attrNameLst>
                                          <p:attrName>ppt_h</p:attrName>
                                        </p:attrNameLst>
                                      </p:cBhvr>
                                      <p:tavLst>
                                        <p:tav tm="0">
                                          <p:val>
                                            <p:strVal val="#ppt_h"/>
                                          </p:val>
                                        </p:tav>
                                        <p:tav tm="100000">
                                          <p:val>
                                            <p:strVal val="#ppt_h"/>
                                          </p:val>
                                        </p:tav>
                                      </p:tavLst>
                                    </p:anim>
                                  </p:childTnLst>
                                </p:cTn>
                              </p:par>
                              <p:par>
                                <p:cTn id="42" presetID="45" presetClass="entr" presetSubtype="0" fill="hold" nodeType="withEffect">
                                  <p:stCondLst>
                                    <p:cond delay="0"/>
                                  </p:stCondLst>
                                  <p:childTnLst>
                                    <p:set>
                                      <p:cBhvr>
                                        <p:cTn id="43" dur="1" fill="hold">
                                          <p:stCondLst>
                                            <p:cond delay="0"/>
                                          </p:stCondLst>
                                        </p:cTn>
                                        <p:tgtEl>
                                          <p:spTgt spid="3074">
                                            <p:txEl>
                                              <p:pRg st="8" end="8"/>
                                            </p:txEl>
                                          </p:spTgt>
                                        </p:tgtEl>
                                        <p:attrNameLst>
                                          <p:attrName>style.visibility</p:attrName>
                                        </p:attrNameLst>
                                      </p:cBhvr>
                                      <p:to>
                                        <p:strVal val="visible"/>
                                      </p:to>
                                    </p:set>
                                    <p:animEffect transition="in" filter="fade">
                                      <p:cBhvr>
                                        <p:cTn id="44" dur="2000"/>
                                        <p:tgtEl>
                                          <p:spTgt spid="3074">
                                            <p:txEl>
                                              <p:pRg st="8" end="8"/>
                                            </p:txEl>
                                          </p:spTgt>
                                        </p:tgtEl>
                                      </p:cBhvr>
                                    </p:animEffect>
                                    <p:anim calcmode="lin" valueType="num">
                                      <p:cBhvr>
                                        <p:cTn id="45" dur="2000" fill="hold"/>
                                        <p:tgtEl>
                                          <p:spTgt spid="3074">
                                            <p:txEl>
                                              <p:pRg st="8" end="8"/>
                                            </p:txEl>
                                          </p:spTgt>
                                        </p:tgtEl>
                                        <p:attrNameLst>
                                          <p:attrName>ppt_w</p:attrName>
                                        </p:attrNameLst>
                                      </p:cBhvr>
                                      <p:tavLst>
                                        <p:tav tm="0" fmla="#ppt_w*sin(2.5*pi*$)">
                                          <p:val>
                                            <p:fltVal val="0"/>
                                          </p:val>
                                        </p:tav>
                                        <p:tav tm="100000">
                                          <p:val>
                                            <p:fltVal val="1"/>
                                          </p:val>
                                        </p:tav>
                                      </p:tavLst>
                                    </p:anim>
                                    <p:anim calcmode="lin" valueType="num">
                                      <p:cBhvr>
                                        <p:cTn id="46" dur="2000" fill="hold"/>
                                        <p:tgtEl>
                                          <p:spTgt spid="3074">
                                            <p:txEl>
                                              <p:pRg st="8" end="8"/>
                                            </p:txEl>
                                          </p:spTgt>
                                        </p:tgtEl>
                                        <p:attrNameLst>
                                          <p:attrName>ppt_h</p:attrName>
                                        </p:attrNameLst>
                                      </p:cBhvr>
                                      <p:tavLst>
                                        <p:tav tm="0">
                                          <p:val>
                                            <p:strVal val="#ppt_h"/>
                                          </p:val>
                                        </p:tav>
                                        <p:tav tm="100000">
                                          <p:val>
                                            <p:strVal val="#ppt_h"/>
                                          </p:val>
                                        </p:tav>
                                      </p:tavLst>
                                    </p:anim>
                                  </p:childTnLst>
                                </p:cTn>
                              </p:par>
                              <p:par>
                                <p:cTn id="47" presetID="45" presetClass="entr" presetSubtype="0" fill="hold" nodeType="withEffect">
                                  <p:stCondLst>
                                    <p:cond delay="0"/>
                                  </p:stCondLst>
                                  <p:childTnLst>
                                    <p:set>
                                      <p:cBhvr>
                                        <p:cTn id="48" dur="1" fill="hold">
                                          <p:stCondLst>
                                            <p:cond delay="0"/>
                                          </p:stCondLst>
                                        </p:cTn>
                                        <p:tgtEl>
                                          <p:spTgt spid="3074">
                                            <p:txEl>
                                              <p:pRg st="9" end="9"/>
                                            </p:txEl>
                                          </p:spTgt>
                                        </p:tgtEl>
                                        <p:attrNameLst>
                                          <p:attrName>style.visibility</p:attrName>
                                        </p:attrNameLst>
                                      </p:cBhvr>
                                      <p:to>
                                        <p:strVal val="visible"/>
                                      </p:to>
                                    </p:set>
                                    <p:animEffect transition="in" filter="fade">
                                      <p:cBhvr>
                                        <p:cTn id="49" dur="2000"/>
                                        <p:tgtEl>
                                          <p:spTgt spid="3074">
                                            <p:txEl>
                                              <p:pRg st="9" end="9"/>
                                            </p:txEl>
                                          </p:spTgt>
                                        </p:tgtEl>
                                      </p:cBhvr>
                                    </p:animEffect>
                                    <p:anim calcmode="lin" valueType="num">
                                      <p:cBhvr>
                                        <p:cTn id="50" dur="2000" fill="hold"/>
                                        <p:tgtEl>
                                          <p:spTgt spid="3074">
                                            <p:txEl>
                                              <p:pRg st="9" end="9"/>
                                            </p:txEl>
                                          </p:spTgt>
                                        </p:tgtEl>
                                        <p:attrNameLst>
                                          <p:attrName>ppt_w</p:attrName>
                                        </p:attrNameLst>
                                      </p:cBhvr>
                                      <p:tavLst>
                                        <p:tav tm="0" fmla="#ppt_w*sin(2.5*pi*$)">
                                          <p:val>
                                            <p:fltVal val="0"/>
                                          </p:val>
                                        </p:tav>
                                        <p:tav tm="100000">
                                          <p:val>
                                            <p:fltVal val="1"/>
                                          </p:val>
                                        </p:tav>
                                      </p:tavLst>
                                    </p:anim>
                                    <p:anim calcmode="lin" valueType="num">
                                      <p:cBhvr>
                                        <p:cTn id="51" dur="2000" fill="hold"/>
                                        <p:tgtEl>
                                          <p:spTgt spid="3074">
                                            <p:txEl>
                                              <p:pRg st="9" end="9"/>
                                            </p:txEl>
                                          </p:spTgt>
                                        </p:tgtEl>
                                        <p:attrNameLst>
                                          <p:attrName>ppt_h</p:attrName>
                                        </p:attrNameLst>
                                      </p:cBhvr>
                                      <p:tavLst>
                                        <p:tav tm="0">
                                          <p:val>
                                            <p:strVal val="#ppt_h"/>
                                          </p:val>
                                        </p:tav>
                                        <p:tav tm="100000">
                                          <p:val>
                                            <p:strVal val="#ppt_h"/>
                                          </p:val>
                                        </p:tav>
                                      </p:tavLst>
                                    </p:anim>
                                  </p:childTnLst>
                                </p:cTn>
                              </p:par>
                              <p:par>
                                <p:cTn id="52" presetID="45" presetClass="entr" presetSubtype="0" fill="hold" nodeType="withEffect">
                                  <p:stCondLst>
                                    <p:cond delay="0"/>
                                  </p:stCondLst>
                                  <p:childTnLst>
                                    <p:set>
                                      <p:cBhvr>
                                        <p:cTn id="53" dur="1" fill="hold">
                                          <p:stCondLst>
                                            <p:cond delay="0"/>
                                          </p:stCondLst>
                                        </p:cTn>
                                        <p:tgtEl>
                                          <p:spTgt spid="3074">
                                            <p:txEl>
                                              <p:pRg st="10" end="10"/>
                                            </p:txEl>
                                          </p:spTgt>
                                        </p:tgtEl>
                                        <p:attrNameLst>
                                          <p:attrName>style.visibility</p:attrName>
                                        </p:attrNameLst>
                                      </p:cBhvr>
                                      <p:to>
                                        <p:strVal val="visible"/>
                                      </p:to>
                                    </p:set>
                                    <p:animEffect transition="in" filter="fade">
                                      <p:cBhvr>
                                        <p:cTn id="54" dur="2000"/>
                                        <p:tgtEl>
                                          <p:spTgt spid="3074">
                                            <p:txEl>
                                              <p:pRg st="10" end="10"/>
                                            </p:txEl>
                                          </p:spTgt>
                                        </p:tgtEl>
                                      </p:cBhvr>
                                    </p:animEffect>
                                    <p:anim calcmode="lin" valueType="num">
                                      <p:cBhvr>
                                        <p:cTn id="55" dur="2000" fill="hold"/>
                                        <p:tgtEl>
                                          <p:spTgt spid="3074">
                                            <p:txEl>
                                              <p:pRg st="10" end="10"/>
                                            </p:txEl>
                                          </p:spTgt>
                                        </p:tgtEl>
                                        <p:attrNameLst>
                                          <p:attrName>ppt_w</p:attrName>
                                        </p:attrNameLst>
                                      </p:cBhvr>
                                      <p:tavLst>
                                        <p:tav tm="0" fmla="#ppt_w*sin(2.5*pi*$)">
                                          <p:val>
                                            <p:fltVal val="0"/>
                                          </p:val>
                                        </p:tav>
                                        <p:tav tm="100000">
                                          <p:val>
                                            <p:fltVal val="1"/>
                                          </p:val>
                                        </p:tav>
                                      </p:tavLst>
                                    </p:anim>
                                    <p:anim calcmode="lin" valueType="num">
                                      <p:cBhvr>
                                        <p:cTn id="56" dur="2000" fill="hold"/>
                                        <p:tgtEl>
                                          <p:spTgt spid="3074">
                                            <p:txEl>
                                              <p:pRg st="10" end="10"/>
                                            </p:txEl>
                                          </p:spTgt>
                                        </p:tgtEl>
                                        <p:attrNameLst>
                                          <p:attrName>ppt_h</p:attrName>
                                        </p:attrNameLst>
                                      </p:cBhvr>
                                      <p:tavLst>
                                        <p:tav tm="0">
                                          <p:val>
                                            <p:strVal val="#ppt_h"/>
                                          </p:val>
                                        </p:tav>
                                        <p:tav tm="100000">
                                          <p:val>
                                            <p:strVal val="#ppt_h"/>
                                          </p:val>
                                        </p:tav>
                                      </p:tavLst>
                                    </p:anim>
                                  </p:childTnLst>
                                </p:cTn>
                              </p:par>
                              <p:par>
                                <p:cTn id="57" presetID="45" presetClass="entr" presetSubtype="0" fill="hold" nodeType="withEffect">
                                  <p:stCondLst>
                                    <p:cond delay="0"/>
                                  </p:stCondLst>
                                  <p:childTnLst>
                                    <p:set>
                                      <p:cBhvr>
                                        <p:cTn id="58" dur="1" fill="hold">
                                          <p:stCondLst>
                                            <p:cond delay="0"/>
                                          </p:stCondLst>
                                        </p:cTn>
                                        <p:tgtEl>
                                          <p:spTgt spid="3074">
                                            <p:txEl>
                                              <p:pRg st="11" end="11"/>
                                            </p:txEl>
                                          </p:spTgt>
                                        </p:tgtEl>
                                        <p:attrNameLst>
                                          <p:attrName>style.visibility</p:attrName>
                                        </p:attrNameLst>
                                      </p:cBhvr>
                                      <p:to>
                                        <p:strVal val="visible"/>
                                      </p:to>
                                    </p:set>
                                    <p:animEffect transition="in" filter="fade">
                                      <p:cBhvr>
                                        <p:cTn id="59" dur="2000"/>
                                        <p:tgtEl>
                                          <p:spTgt spid="3074">
                                            <p:txEl>
                                              <p:pRg st="11" end="11"/>
                                            </p:txEl>
                                          </p:spTgt>
                                        </p:tgtEl>
                                      </p:cBhvr>
                                    </p:animEffect>
                                    <p:anim calcmode="lin" valueType="num">
                                      <p:cBhvr>
                                        <p:cTn id="60" dur="2000" fill="hold"/>
                                        <p:tgtEl>
                                          <p:spTgt spid="3074">
                                            <p:txEl>
                                              <p:pRg st="11" end="11"/>
                                            </p:txEl>
                                          </p:spTgt>
                                        </p:tgtEl>
                                        <p:attrNameLst>
                                          <p:attrName>ppt_w</p:attrName>
                                        </p:attrNameLst>
                                      </p:cBhvr>
                                      <p:tavLst>
                                        <p:tav tm="0" fmla="#ppt_w*sin(2.5*pi*$)">
                                          <p:val>
                                            <p:fltVal val="0"/>
                                          </p:val>
                                        </p:tav>
                                        <p:tav tm="100000">
                                          <p:val>
                                            <p:fltVal val="1"/>
                                          </p:val>
                                        </p:tav>
                                      </p:tavLst>
                                    </p:anim>
                                    <p:anim calcmode="lin" valueType="num">
                                      <p:cBhvr>
                                        <p:cTn id="61" dur="2000" fill="hold"/>
                                        <p:tgtEl>
                                          <p:spTgt spid="3074">
                                            <p:txEl>
                                              <p:pRg st="11" end="11"/>
                                            </p:txEl>
                                          </p:spTgt>
                                        </p:tgtEl>
                                        <p:attrNameLst>
                                          <p:attrName>ppt_h</p:attrName>
                                        </p:attrNameLst>
                                      </p:cBhvr>
                                      <p:tavLst>
                                        <p:tav tm="0">
                                          <p:val>
                                            <p:strVal val="#ppt_h"/>
                                          </p:val>
                                        </p:tav>
                                        <p:tav tm="100000">
                                          <p:val>
                                            <p:strVal val="#ppt_h"/>
                                          </p:val>
                                        </p:tav>
                                      </p:tavLst>
                                    </p:anim>
                                  </p:childTnLst>
                                </p:cTn>
                              </p:par>
                              <p:par>
                                <p:cTn id="62" presetID="45" presetClass="entr" presetSubtype="0" fill="hold" nodeType="withEffect">
                                  <p:stCondLst>
                                    <p:cond delay="0"/>
                                  </p:stCondLst>
                                  <p:childTnLst>
                                    <p:set>
                                      <p:cBhvr>
                                        <p:cTn id="63" dur="1" fill="hold">
                                          <p:stCondLst>
                                            <p:cond delay="0"/>
                                          </p:stCondLst>
                                        </p:cTn>
                                        <p:tgtEl>
                                          <p:spTgt spid="3074">
                                            <p:txEl>
                                              <p:pRg st="12" end="12"/>
                                            </p:txEl>
                                          </p:spTgt>
                                        </p:tgtEl>
                                        <p:attrNameLst>
                                          <p:attrName>style.visibility</p:attrName>
                                        </p:attrNameLst>
                                      </p:cBhvr>
                                      <p:to>
                                        <p:strVal val="visible"/>
                                      </p:to>
                                    </p:set>
                                    <p:animEffect transition="in" filter="fade">
                                      <p:cBhvr>
                                        <p:cTn id="64" dur="2000"/>
                                        <p:tgtEl>
                                          <p:spTgt spid="3074">
                                            <p:txEl>
                                              <p:pRg st="12" end="12"/>
                                            </p:txEl>
                                          </p:spTgt>
                                        </p:tgtEl>
                                      </p:cBhvr>
                                    </p:animEffect>
                                    <p:anim calcmode="lin" valueType="num">
                                      <p:cBhvr>
                                        <p:cTn id="65" dur="2000" fill="hold"/>
                                        <p:tgtEl>
                                          <p:spTgt spid="3074">
                                            <p:txEl>
                                              <p:pRg st="12" end="12"/>
                                            </p:txEl>
                                          </p:spTgt>
                                        </p:tgtEl>
                                        <p:attrNameLst>
                                          <p:attrName>ppt_w</p:attrName>
                                        </p:attrNameLst>
                                      </p:cBhvr>
                                      <p:tavLst>
                                        <p:tav tm="0" fmla="#ppt_w*sin(2.5*pi*$)">
                                          <p:val>
                                            <p:fltVal val="0"/>
                                          </p:val>
                                        </p:tav>
                                        <p:tav tm="100000">
                                          <p:val>
                                            <p:fltVal val="1"/>
                                          </p:val>
                                        </p:tav>
                                      </p:tavLst>
                                    </p:anim>
                                    <p:anim calcmode="lin" valueType="num">
                                      <p:cBhvr>
                                        <p:cTn id="66" dur="2000" fill="hold"/>
                                        <p:tgtEl>
                                          <p:spTgt spid="3074">
                                            <p:txEl>
                                              <p:pRg st="12" end="12"/>
                                            </p:txEl>
                                          </p:spTgt>
                                        </p:tgtEl>
                                        <p:attrNameLst>
                                          <p:attrName>ppt_h</p:attrName>
                                        </p:attrNameLst>
                                      </p:cBhvr>
                                      <p:tavLst>
                                        <p:tav tm="0">
                                          <p:val>
                                            <p:strVal val="#ppt_h"/>
                                          </p:val>
                                        </p:tav>
                                        <p:tav tm="100000">
                                          <p:val>
                                            <p:strVal val="#ppt_h"/>
                                          </p:val>
                                        </p:tav>
                                      </p:tavLst>
                                    </p:anim>
                                  </p:childTnLst>
                                </p:cTn>
                              </p:par>
                              <p:par>
                                <p:cTn id="67" presetID="45" presetClass="entr" presetSubtype="0" fill="hold" nodeType="withEffect">
                                  <p:stCondLst>
                                    <p:cond delay="0"/>
                                  </p:stCondLst>
                                  <p:childTnLst>
                                    <p:set>
                                      <p:cBhvr>
                                        <p:cTn id="68" dur="1" fill="hold">
                                          <p:stCondLst>
                                            <p:cond delay="0"/>
                                          </p:stCondLst>
                                        </p:cTn>
                                        <p:tgtEl>
                                          <p:spTgt spid="3074">
                                            <p:txEl>
                                              <p:pRg st="13" end="13"/>
                                            </p:txEl>
                                          </p:spTgt>
                                        </p:tgtEl>
                                        <p:attrNameLst>
                                          <p:attrName>style.visibility</p:attrName>
                                        </p:attrNameLst>
                                      </p:cBhvr>
                                      <p:to>
                                        <p:strVal val="visible"/>
                                      </p:to>
                                    </p:set>
                                    <p:animEffect transition="in" filter="fade">
                                      <p:cBhvr>
                                        <p:cTn id="69" dur="2000"/>
                                        <p:tgtEl>
                                          <p:spTgt spid="3074">
                                            <p:txEl>
                                              <p:pRg st="13" end="13"/>
                                            </p:txEl>
                                          </p:spTgt>
                                        </p:tgtEl>
                                      </p:cBhvr>
                                    </p:animEffect>
                                    <p:anim calcmode="lin" valueType="num">
                                      <p:cBhvr>
                                        <p:cTn id="70" dur="2000" fill="hold"/>
                                        <p:tgtEl>
                                          <p:spTgt spid="3074">
                                            <p:txEl>
                                              <p:pRg st="13" end="13"/>
                                            </p:txEl>
                                          </p:spTgt>
                                        </p:tgtEl>
                                        <p:attrNameLst>
                                          <p:attrName>ppt_w</p:attrName>
                                        </p:attrNameLst>
                                      </p:cBhvr>
                                      <p:tavLst>
                                        <p:tav tm="0" fmla="#ppt_w*sin(2.5*pi*$)">
                                          <p:val>
                                            <p:fltVal val="0"/>
                                          </p:val>
                                        </p:tav>
                                        <p:tav tm="100000">
                                          <p:val>
                                            <p:fltVal val="1"/>
                                          </p:val>
                                        </p:tav>
                                      </p:tavLst>
                                    </p:anim>
                                    <p:anim calcmode="lin" valueType="num">
                                      <p:cBhvr>
                                        <p:cTn id="71" dur="2000" fill="hold"/>
                                        <p:tgtEl>
                                          <p:spTgt spid="3074">
                                            <p:txEl>
                                              <p:pRg st="13" end="13"/>
                                            </p:txEl>
                                          </p:spTgt>
                                        </p:tgtEl>
                                        <p:attrNameLst>
                                          <p:attrName>ppt_h</p:attrName>
                                        </p:attrNameLst>
                                      </p:cBhvr>
                                      <p:tavLst>
                                        <p:tav tm="0">
                                          <p:val>
                                            <p:strVal val="#ppt_h"/>
                                          </p:val>
                                        </p:tav>
                                        <p:tav tm="100000">
                                          <p:val>
                                            <p:strVal val="#ppt_h"/>
                                          </p:val>
                                        </p:tav>
                                      </p:tavLst>
                                    </p:anim>
                                  </p:childTnLst>
                                </p:cTn>
                              </p:par>
                              <p:par>
                                <p:cTn id="72" presetID="45" presetClass="entr" presetSubtype="0" fill="hold" nodeType="withEffect">
                                  <p:stCondLst>
                                    <p:cond delay="0"/>
                                  </p:stCondLst>
                                  <p:childTnLst>
                                    <p:set>
                                      <p:cBhvr>
                                        <p:cTn id="73" dur="1" fill="hold">
                                          <p:stCondLst>
                                            <p:cond delay="0"/>
                                          </p:stCondLst>
                                        </p:cTn>
                                        <p:tgtEl>
                                          <p:spTgt spid="3074">
                                            <p:txEl>
                                              <p:pRg st="14" end="14"/>
                                            </p:txEl>
                                          </p:spTgt>
                                        </p:tgtEl>
                                        <p:attrNameLst>
                                          <p:attrName>style.visibility</p:attrName>
                                        </p:attrNameLst>
                                      </p:cBhvr>
                                      <p:to>
                                        <p:strVal val="visible"/>
                                      </p:to>
                                    </p:set>
                                    <p:animEffect transition="in" filter="fade">
                                      <p:cBhvr>
                                        <p:cTn id="74" dur="2000"/>
                                        <p:tgtEl>
                                          <p:spTgt spid="3074">
                                            <p:txEl>
                                              <p:pRg st="14" end="14"/>
                                            </p:txEl>
                                          </p:spTgt>
                                        </p:tgtEl>
                                      </p:cBhvr>
                                    </p:animEffect>
                                    <p:anim calcmode="lin" valueType="num">
                                      <p:cBhvr>
                                        <p:cTn id="75" dur="2000" fill="hold"/>
                                        <p:tgtEl>
                                          <p:spTgt spid="3074">
                                            <p:txEl>
                                              <p:pRg st="14" end="14"/>
                                            </p:txEl>
                                          </p:spTgt>
                                        </p:tgtEl>
                                        <p:attrNameLst>
                                          <p:attrName>ppt_w</p:attrName>
                                        </p:attrNameLst>
                                      </p:cBhvr>
                                      <p:tavLst>
                                        <p:tav tm="0" fmla="#ppt_w*sin(2.5*pi*$)">
                                          <p:val>
                                            <p:fltVal val="0"/>
                                          </p:val>
                                        </p:tav>
                                        <p:tav tm="100000">
                                          <p:val>
                                            <p:fltVal val="1"/>
                                          </p:val>
                                        </p:tav>
                                      </p:tavLst>
                                    </p:anim>
                                    <p:anim calcmode="lin" valueType="num">
                                      <p:cBhvr>
                                        <p:cTn id="76" dur="2000" fill="hold"/>
                                        <p:tgtEl>
                                          <p:spTgt spid="3074">
                                            <p:txEl>
                                              <p:pRg st="14" end="14"/>
                                            </p:txEl>
                                          </p:spTgt>
                                        </p:tgtEl>
                                        <p:attrNameLst>
                                          <p:attrName>ppt_h</p:attrName>
                                        </p:attrNameLst>
                                      </p:cBhvr>
                                      <p:tavLst>
                                        <p:tav tm="0">
                                          <p:val>
                                            <p:strVal val="#ppt_h"/>
                                          </p:val>
                                        </p:tav>
                                        <p:tav tm="100000">
                                          <p:val>
                                            <p:strVal val="#ppt_h"/>
                                          </p:val>
                                        </p:tav>
                                      </p:tavLst>
                                    </p:anim>
                                  </p:childTnLst>
                                </p:cTn>
                              </p:par>
                              <p:par>
                                <p:cTn id="77" presetID="45" presetClass="entr" presetSubtype="0" fill="hold" nodeType="withEffect">
                                  <p:stCondLst>
                                    <p:cond delay="0"/>
                                  </p:stCondLst>
                                  <p:childTnLst>
                                    <p:set>
                                      <p:cBhvr>
                                        <p:cTn id="78" dur="1" fill="hold">
                                          <p:stCondLst>
                                            <p:cond delay="0"/>
                                          </p:stCondLst>
                                        </p:cTn>
                                        <p:tgtEl>
                                          <p:spTgt spid="3074">
                                            <p:txEl>
                                              <p:pRg st="15" end="15"/>
                                            </p:txEl>
                                          </p:spTgt>
                                        </p:tgtEl>
                                        <p:attrNameLst>
                                          <p:attrName>style.visibility</p:attrName>
                                        </p:attrNameLst>
                                      </p:cBhvr>
                                      <p:to>
                                        <p:strVal val="visible"/>
                                      </p:to>
                                    </p:set>
                                    <p:animEffect transition="in" filter="fade">
                                      <p:cBhvr>
                                        <p:cTn id="79" dur="2000"/>
                                        <p:tgtEl>
                                          <p:spTgt spid="3074">
                                            <p:txEl>
                                              <p:pRg st="15" end="15"/>
                                            </p:txEl>
                                          </p:spTgt>
                                        </p:tgtEl>
                                      </p:cBhvr>
                                    </p:animEffect>
                                    <p:anim calcmode="lin" valueType="num">
                                      <p:cBhvr>
                                        <p:cTn id="80" dur="2000" fill="hold"/>
                                        <p:tgtEl>
                                          <p:spTgt spid="3074">
                                            <p:txEl>
                                              <p:pRg st="15" end="15"/>
                                            </p:txEl>
                                          </p:spTgt>
                                        </p:tgtEl>
                                        <p:attrNameLst>
                                          <p:attrName>ppt_w</p:attrName>
                                        </p:attrNameLst>
                                      </p:cBhvr>
                                      <p:tavLst>
                                        <p:tav tm="0" fmla="#ppt_w*sin(2.5*pi*$)">
                                          <p:val>
                                            <p:fltVal val="0"/>
                                          </p:val>
                                        </p:tav>
                                        <p:tav tm="100000">
                                          <p:val>
                                            <p:fltVal val="1"/>
                                          </p:val>
                                        </p:tav>
                                      </p:tavLst>
                                    </p:anim>
                                    <p:anim calcmode="lin" valueType="num">
                                      <p:cBhvr>
                                        <p:cTn id="81" dur="2000" fill="hold"/>
                                        <p:tgtEl>
                                          <p:spTgt spid="3074">
                                            <p:txEl>
                                              <p:pRg st="15" end="15"/>
                                            </p:txEl>
                                          </p:spTgt>
                                        </p:tgtEl>
                                        <p:attrNameLst>
                                          <p:attrName>ppt_h</p:attrName>
                                        </p:attrNameLst>
                                      </p:cBhvr>
                                      <p:tavLst>
                                        <p:tav tm="0">
                                          <p:val>
                                            <p:strVal val="#ppt_h"/>
                                          </p:val>
                                        </p:tav>
                                        <p:tav tm="100000">
                                          <p:val>
                                            <p:strVal val="#ppt_h"/>
                                          </p:val>
                                        </p:tav>
                                      </p:tavLst>
                                    </p:anim>
                                  </p:childTnLst>
                                </p:cTn>
                              </p:par>
                              <p:par>
                                <p:cTn id="82" presetID="45" presetClass="entr" presetSubtype="0" fill="hold" nodeType="withEffect">
                                  <p:stCondLst>
                                    <p:cond delay="0"/>
                                  </p:stCondLst>
                                  <p:childTnLst>
                                    <p:set>
                                      <p:cBhvr>
                                        <p:cTn id="83" dur="1" fill="hold">
                                          <p:stCondLst>
                                            <p:cond delay="0"/>
                                          </p:stCondLst>
                                        </p:cTn>
                                        <p:tgtEl>
                                          <p:spTgt spid="3074">
                                            <p:txEl>
                                              <p:pRg st="16" end="16"/>
                                            </p:txEl>
                                          </p:spTgt>
                                        </p:tgtEl>
                                        <p:attrNameLst>
                                          <p:attrName>style.visibility</p:attrName>
                                        </p:attrNameLst>
                                      </p:cBhvr>
                                      <p:to>
                                        <p:strVal val="visible"/>
                                      </p:to>
                                    </p:set>
                                    <p:animEffect transition="in" filter="fade">
                                      <p:cBhvr>
                                        <p:cTn id="84" dur="2000"/>
                                        <p:tgtEl>
                                          <p:spTgt spid="3074">
                                            <p:txEl>
                                              <p:pRg st="16" end="16"/>
                                            </p:txEl>
                                          </p:spTgt>
                                        </p:tgtEl>
                                      </p:cBhvr>
                                    </p:animEffect>
                                    <p:anim calcmode="lin" valueType="num">
                                      <p:cBhvr>
                                        <p:cTn id="85" dur="2000" fill="hold"/>
                                        <p:tgtEl>
                                          <p:spTgt spid="3074">
                                            <p:txEl>
                                              <p:pRg st="16" end="16"/>
                                            </p:txEl>
                                          </p:spTgt>
                                        </p:tgtEl>
                                        <p:attrNameLst>
                                          <p:attrName>ppt_w</p:attrName>
                                        </p:attrNameLst>
                                      </p:cBhvr>
                                      <p:tavLst>
                                        <p:tav tm="0" fmla="#ppt_w*sin(2.5*pi*$)">
                                          <p:val>
                                            <p:fltVal val="0"/>
                                          </p:val>
                                        </p:tav>
                                        <p:tav tm="100000">
                                          <p:val>
                                            <p:fltVal val="1"/>
                                          </p:val>
                                        </p:tav>
                                      </p:tavLst>
                                    </p:anim>
                                    <p:anim calcmode="lin" valueType="num">
                                      <p:cBhvr>
                                        <p:cTn id="86" dur="2000" fill="hold"/>
                                        <p:tgtEl>
                                          <p:spTgt spid="3074">
                                            <p:txEl>
                                              <p:pRg st="16" end="16"/>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5" name="Объект 3">
            <a:extLst>
              <a:ext uri="{FF2B5EF4-FFF2-40B4-BE49-F238E27FC236}">
                <a16:creationId xmlns:a16="http://schemas.microsoft.com/office/drawing/2014/main" id="{12643C34-D597-3278-4AE6-7887CB3002C4}"/>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979712" y="2204864"/>
            <a:ext cx="5834062" cy="3990975"/>
          </a:xfrm>
        </p:spPr>
      </p:pic>
      <p:sp>
        <p:nvSpPr>
          <p:cNvPr id="3" name="TextBox 2"/>
          <p:cNvSpPr txBox="1"/>
          <p:nvPr/>
        </p:nvSpPr>
        <p:spPr>
          <a:xfrm>
            <a:off x="1475657" y="980728"/>
            <a:ext cx="6408712" cy="1384995"/>
          </a:xfrm>
          <a:prstGeom prst="rect">
            <a:avLst/>
          </a:prstGeom>
          <a:noFill/>
        </p:spPr>
        <p:txBody>
          <a:bodyPr wrap="square" rtlCol="0">
            <a:spAutoFit/>
          </a:bodyPr>
          <a:lstStyle/>
          <a:p>
            <a:pPr algn="ctr"/>
            <a:r>
              <a:rPr lang="ru-RU" altLang="ru-RU" sz="2800" b="1" dirty="0">
                <a:solidFill>
                  <a:srgbClr val="0000FF"/>
                </a:solidFill>
              </a:rPr>
              <a:t>«Самостоятельная работа с книгой</a:t>
            </a:r>
            <a:r>
              <a:rPr lang="ru-RU" altLang="ru-RU" sz="2800" b="1" dirty="0" smtClean="0">
                <a:solidFill>
                  <a:srgbClr val="0000FF"/>
                </a:solidFill>
              </a:rPr>
              <a:t>»</a:t>
            </a:r>
          </a:p>
          <a:p>
            <a:pPr algn="ctr"/>
            <a:r>
              <a:rPr lang="ru-RU" altLang="ru-RU" sz="2800" b="1" dirty="0" smtClean="0">
                <a:solidFill>
                  <a:srgbClr val="0000FF"/>
                </a:solidFill>
              </a:rPr>
              <a:t> </a:t>
            </a:r>
            <a:r>
              <a:rPr lang="ru-RU" altLang="ru-RU" sz="2800" b="1" dirty="0">
                <a:solidFill>
                  <a:srgbClr val="0000FF"/>
                </a:solidFill>
              </a:rPr>
              <a:t>(Библиотечный урок для 9 класс)</a:t>
            </a:r>
            <a:br>
              <a:rPr lang="ru-RU" altLang="ru-RU" sz="2800" b="1" dirty="0">
                <a:solidFill>
                  <a:srgbClr val="0000FF"/>
                </a:solidFill>
              </a:rPr>
            </a:br>
            <a:endParaRPr lang="ru-RU" sz="2800" dirty="0"/>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arn(inVertical)">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3555"/>
                                        </p:tgtEl>
                                        <p:attrNameLst>
                                          <p:attrName>style.visibility</p:attrName>
                                        </p:attrNameLst>
                                      </p:cBhvr>
                                      <p:to>
                                        <p:strVal val="visible"/>
                                      </p:to>
                                    </p:set>
                                    <p:animEffect transition="in" filter="barn(inVertical)">
                                      <p:cBhvr>
                                        <p:cTn id="15" dur="500"/>
                                        <p:tgtEl>
                                          <p:spTgt spid="235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Объект 3">
            <a:extLst>
              <a:ext uri="{FF2B5EF4-FFF2-40B4-BE49-F238E27FC236}">
                <a16:creationId xmlns:a16="http://schemas.microsoft.com/office/drawing/2014/main" id="{0725A807-6892-426F-72B9-403C02E4BD8C}"/>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971550" y="1665288"/>
            <a:ext cx="2592388" cy="3384550"/>
          </a:xfrm>
        </p:spPr>
      </p:pic>
      <p:pic>
        <p:nvPicPr>
          <p:cNvPr id="24579" name="Рисунок 4">
            <a:extLst>
              <a:ext uri="{FF2B5EF4-FFF2-40B4-BE49-F238E27FC236}">
                <a16:creationId xmlns:a16="http://schemas.microsoft.com/office/drawing/2014/main" id="{F190A2E3-96A6-D09B-2703-FF23E91B161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0413" y="1760538"/>
            <a:ext cx="3024187" cy="188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0" name="Рисунок 5">
            <a:extLst>
              <a:ext uri="{FF2B5EF4-FFF2-40B4-BE49-F238E27FC236}">
                <a16:creationId xmlns:a16="http://schemas.microsoft.com/office/drawing/2014/main" id="{A0E09CCF-3ADD-56DC-C01C-2DA1152C0E5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83300" y="3908425"/>
            <a:ext cx="1709738" cy="228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1" name="Рисунок 6">
            <a:extLst>
              <a:ext uri="{FF2B5EF4-FFF2-40B4-BE49-F238E27FC236}">
                <a16:creationId xmlns:a16="http://schemas.microsoft.com/office/drawing/2014/main" id="{284D54E0-9700-F128-C5B2-2D0DAEC40E5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779838" y="3814763"/>
            <a:ext cx="1851025" cy="2468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B83DAD88-C736-04E7-334B-36723DCD076C}"/>
              </a:ext>
            </a:extLst>
          </p:cNvPr>
          <p:cNvSpPr txBox="1"/>
          <p:nvPr/>
        </p:nvSpPr>
        <p:spPr>
          <a:xfrm>
            <a:off x="950913" y="641350"/>
            <a:ext cx="7508875" cy="954088"/>
          </a:xfrm>
          <a:prstGeom prst="rect">
            <a:avLst/>
          </a:prstGeom>
          <a:noFill/>
        </p:spPr>
        <p:txBody>
          <a:bodyPr>
            <a:spAutoFit/>
          </a:bodyPr>
          <a:lstStyle/>
          <a:p>
            <a:pPr algn="ctr">
              <a:defRPr/>
            </a:pPr>
            <a:r>
              <a:rPr lang="ru-RU" sz="2800" b="1" cap="all" dirty="0">
                <a:solidFill>
                  <a:srgbClr val="0000FF"/>
                </a:solidFill>
              </a:rPr>
              <a:t>ГРОМКИЕ ЧТЕНИЯ </a:t>
            </a:r>
          </a:p>
          <a:p>
            <a:pPr algn="ctr">
              <a:defRPr/>
            </a:pPr>
            <a:r>
              <a:rPr lang="ru-RU" sz="2800" b="1" cap="all" dirty="0">
                <a:solidFill>
                  <a:srgbClr val="0000FF"/>
                </a:solidFill>
              </a:rPr>
              <a:t>«ЧИТАЕМ ВМЕСТЕ - ЧИТАЕМ ВСЛУХ»</a:t>
            </a: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arn(inVertical)">
                                      <p:cBhvr>
                                        <p:cTn id="7" dur="500"/>
                                        <p:tgtEl>
                                          <p:spTgt spid="8">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8">
                                            <p:txEl>
                                              <p:pRg st="1" end="1"/>
                                            </p:txEl>
                                          </p:spTgt>
                                        </p:tgtEl>
                                        <p:attrNameLst>
                                          <p:attrName>style.visibility</p:attrName>
                                        </p:attrNameLst>
                                      </p:cBhvr>
                                      <p:to>
                                        <p:strVal val="visible"/>
                                      </p:to>
                                    </p:set>
                                    <p:animEffect transition="in" filter="barn(inVertical)">
                                      <p:cBhvr>
                                        <p:cTn id="10"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920428" y="1268761"/>
            <a:ext cx="4819924" cy="954107"/>
          </a:xfrm>
          <a:prstGeom prst="rect">
            <a:avLst/>
          </a:prstGeom>
          <a:noFill/>
        </p:spPr>
        <p:txBody>
          <a:bodyPr wrap="square" rtlCol="0">
            <a:spAutoFit/>
          </a:bodyPr>
          <a:lstStyle/>
          <a:p>
            <a:r>
              <a:rPr lang="ru-RU" altLang="ru-RU" sz="2800" dirty="0">
                <a:solidFill>
                  <a:srgbClr val="0000FF"/>
                </a:solidFill>
              </a:rPr>
              <a:t>Где есть поветрие на чтенье, </a:t>
            </a:r>
          </a:p>
          <a:p>
            <a:endParaRPr lang="ru-RU" sz="2800" dirty="0"/>
          </a:p>
        </p:txBody>
      </p:sp>
      <p:sp>
        <p:nvSpPr>
          <p:cNvPr id="4" name="TextBox 3"/>
          <p:cNvSpPr txBox="1"/>
          <p:nvPr/>
        </p:nvSpPr>
        <p:spPr>
          <a:xfrm>
            <a:off x="2862129" y="1913406"/>
            <a:ext cx="4414974" cy="954107"/>
          </a:xfrm>
          <a:prstGeom prst="rect">
            <a:avLst/>
          </a:prstGeom>
          <a:noFill/>
        </p:spPr>
        <p:txBody>
          <a:bodyPr wrap="square" rtlCol="0">
            <a:spAutoFit/>
          </a:bodyPr>
          <a:lstStyle/>
          <a:p>
            <a:r>
              <a:rPr lang="ru-RU" altLang="ru-RU" sz="2800" dirty="0">
                <a:solidFill>
                  <a:srgbClr val="0000FF"/>
                </a:solidFill>
              </a:rPr>
              <a:t>В чести там грамота, перо,</a:t>
            </a:r>
          </a:p>
          <a:p>
            <a:endParaRPr lang="ru-RU" sz="2800" dirty="0"/>
          </a:p>
        </p:txBody>
      </p:sp>
      <p:sp>
        <p:nvSpPr>
          <p:cNvPr id="5" name="TextBox 4"/>
          <p:cNvSpPr txBox="1"/>
          <p:nvPr/>
        </p:nvSpPr>
        <p:spPr>
          <a:xfrm>
            <a:off x="2809798" y="2517923"/>
            <a:ext cx="5073633" cy="892552"/>
          </a:xfrm>
          <a:prstGeom prst="rect">
            <a:avLst/>
          </a:prstGeom>
          <a:noFill/>
        </p:spPr>
        <p:txBody>
          <a:bodyPr wrap="none" rtlCol="0">
            <a:spAutoFit/>
          </a:bodyPr>
          <a:lstStyle/>
          <a:p>
            <a:r>
              <a:rPr lang="ru-RU" altLang="ru-RU" sz="2800" dirty="0">
                <a:solidFill>
                  <a:srgbClr val="0000FF"/>
                </a:solidFill>
              </a:rPr>
              <a:t>Где грамота – там просвещенье</a:t>
            </a:r>
            <a:r>
              <a:rPr lang="ru-RU" altLang="ru-RU" sz="2400" dirty="0">
                <a:solidFill>
                  <a:srgbClr val="0000FF"/>
                </a:solidFill>
              </a:rPr>
              <a:t>,</a:t>
            </a:r>
          </a:p>
          <a:p>
            <a:endParaRPr lang="ru-RU" sz="2400" dirty="0"/>
          </a:p>
        </p:txBody>
      </p:sp>
      <p:sp>
        <p:nvSpPr>
          <p:cNvPr id="7" name="TextBox 6"/>
          <p:cNvSpPr txBox="1"/>
          <p:nvPr/>
        </p:nvSpPr>
        <p:spPr>
          <a:xfrm>
            <a:off x="2627785" y="3284984"/>
            <a:ext cx="5528350" cy="542962"/>
          </a:xfrm>
          <a:prstGeom prst="rect">
            <a:avLst/>
          </a:prstGeom>
          <a:noFill/>
        </p:spPr>
        <p:txBody>
          <a:bodyPr wrap="square" rtlCol="0">
            <a:spAutoFit/>
          </a:bodyPr>
          <a:lstStyle/>
          <a:p>
            <a:r>
              <a:rPr lang="ru-RU" altLang="ru-RU" sz="2800" dirty="0">
                <a:solidFill>
                  <a:srgbClr val="0000FF"/>
                </a:solidFill>
              </a:rPr>
              <a:t>Где просвещенье – там добро</a:t>
            </a:r>
            <a:endParaRPr lang="ru-RU" sz="2800" dirty="0"/>
          </a:p>
        </p:txBody>
      </p:sp>
    </p:spTree>
  </p:cSld>
  <p:clrMapOvr>
    <a:masterClrMapping/>
  </p:clrMapOvr>
  <p:transition spd="slow" advTm="4079">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arn(inVertical)">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barn(inVertical)">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barn(inVertical)">
                                      <p:cBhvr>
                                        <p:cTn id="22"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Заголовок 1">
            <a:extLst>
              <a:ext uri="{FF2B5EF4-FFF2-40B4-BE49-F238E27FC236}">
                <a16:creationId xmlns:a16="http://schemas.microsoft.com/office/drawing/2014/main" id="{92EC610F-927F-D2CC-EAF9-547C1DFE6657}"/>
              </a:ext>
            </a:extLst>
          </p:cNvPr>
          <p:cNvSpPr>
            <a:spLocks noGrp="1"/>
          </p:cNvSpPr>
          <p:nvPr>
            <p:ph type="title"/>
          </p:nvPr>
        </p:nvSpPr>
        <p:spPr>
          <a:xfrm>
            <a:off x="900113" y="188913"/>
            <a:ext cx="7632700" cy="1511300"/>
          </a:xfrm>
        </p:spPr>
        <p:txBody>
          <a:bodyPr/>
          <a:lstStyle/>
          <a:p>
            <a:r>
              <a:rPr lang="ru-RU" altLang="ru-RU" sz="1800" dirty="0">
                <a:solidFill>
                  <a:srgbClr val="0000FF"/>
                </a:solidFill>
              </a:rPr>
              <a:t>Библиотечный урок</a:t>
            </a:r>
            <a:br>
              <a:rPr lang="ru-RU" altLang="ru-RU" sz="1800" dirty="0">
                <a:solidFill>
                  <a:srgbClr val="0000FF"/>
                </a:solidFill>
              </a:rPr>
            </a:br>
            <a:r>
              <a:rPr lang="ru-RU" altLang="ru-RU" sz="1800" dirty="0">
                <a:solidFill>
                  <a:srgbClr val="0000FF"/>
                </a:solidFill>
              </a:rPr>
              <a:t> «Произведения –</a:t>
            </a:r>
            <a:r>
              <a:rPr lang="ru-RU" altLang="ru-RU" sz="1800" dirty="0" err="1">
                <a:solidFill>
                  <a:srgbClr val="0000FF"/>
                </a:solidFill>
              </a:rPr>
              <a:t>К.И.Чуковского</a:t>
            </a:r>
            <a:r>
              <a:rPr lang="ru-RU" altLang="ru-RU" sz="2400" dirty="0">
                <a:solidFill>
                  <a:srgbClr val="0000FF"/>
                </a:solidFill>
              </a:rPr>
              <a:t>»</a:t>
            </a:r>
            <a:br>
              <a:rPr lang="ru-RU" altLang="ru-RU" sz="2400" dirty="0">
                <a:solidFill>
                  <a:srgbClr val="0000FF"/>
                </a:solidFill>
              </a:rPr>
            </a:br>
            <a:endParaRPr lang="ru-RU" altLang="ru-RU" sz="2400" dirty="0">
              <a:solidFill>
                <a:srgbClr val="0000FF"/>
              </a:solidFill>
            </a:endParaRPr>
          </a:p>
        </p:txBody>
      </p:sp>
      <p:pic>
        <p:nvPicPr>
          <p:cNvPr id="24579" name="Рисунок 3" descr="0006-007-K.I.-CHukovskij.jpg">
            <a:extLst>
              <a:ext uri="{FF2B5EF4-FFF2-40B4-BE49-F238E27FC236}">
                <a16:creationId xmlns:a16="http://schemas.microsoft.com/office/drawing/2014/main" id="{80D5B1AA-B085-881B-EF28-226693EE527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987675" y="3751263"/>
            <a:ext cx="3313113" cy="227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0" name="Рисунок 4" descr="i (21).jpg">
            <a:extLst>
              <a:ext uri="{FF2B5EF4-FFF2-40B4-BE49-F238E27FC236}">
                <a16:creationId xmlns:a16="http://schemas.microsoft.com/office/drawing/2014/main" id="{2580FB65-DC4B-365A-9F81-F767ED34609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1125538"/>
            <a:ext cx="3063875" cy="2297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1" name="Рисунок 6" descr="i (23).jpg">
            <a:extLst>
              <a:ext uri="{FF2B5EF4-FFF2-40B4-BE49-F238E27FC236}">
                <a16:creationId xmlns:a16="http://schemas.microsoft.com/office/drawing/2014/main" id="{730EB8B8-5D38-D478-A9BB-B64A598F2B6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27088" y="3860800"/>
            <a:ext cx="2016125"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2" name="Рисунок 9" descr="i (19).jpg">
            <a:extLst>
              <a:ext uri="{FF2B5EF4-FFF2-40B4-BE49-F238E27FC236}">
                <a16:creationId xmlns:a16="http://schemas.microsoft.com/office/drawing/2014/main" id="{B582ED0A-FAFC-43FB-78F8-2A0EB97E6E4E}"/>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732588" y="3860800"/>
            <a:ext cx="1439862" cy="191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3" name="Рисунок 10" descr="i (20).jpg">
            <a:extLst>
              <a:ext uri="{FF2B5EF4-FFF2-40B4-BE49-F238E27FC236}">
                <a16:creationId xmlns:a16="http://schemas.microsoft.com/office/drawing/2014/main" id="{CB60EDA4-AE43-C724-AFD8-B3743233E9B1}"/>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804025" y="1557338"/>
            <a:ext cx="1335088" cy="187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4" name="Рисунок 11" descr="i (25).jpg">
            <a:extLst>
              <a:ext uri="{FF2B5EF4-FFF2-40B4-BE49-F238E27FC236}">
                <a16:creationId xmlns:a16="http://schemas.microsoft.com/office/drawing/2014/main" id="{A4DECF65-1D13-C169-4462-F062A4AEEC8D}"/>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900113" y="1373981"/>
            <a:ext cx="1535112"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3515">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4578"/>
                                        </p:tgtEl>
                                        <p:attrNameLst>
                                          <p:attrName>style.visibility</p:attrName>
                                        </p:attrNameLst>
                                      </p:cBhvr>
                                      <p:to>
                                        <p:strVal val="visible"/>
                                      </p:to>
                                    </p:set>
                                    <p:animEffect transition="in" filter="randombar(horizontal)">
                                      <p:cBhvr>
                                        <p:cTn id="7" dur="500"/>
                                        <p:tgtEl>
                                          <p:spTgt spid="24578"/>
                                        </p:tgtEl>
                                      </p:cBhvr>
                                    </p:animEffect>
                                  </p:childTnLst>
                                </p:cTn>
                              </p:par>
                            </p:childTnLst>
                          </p:cTn>
                        </p:par>
                        <p:par>
                          <p:cTn id="8" fill="hold">
                            <p:stCondLst>
                              <p:cond delay="500"/>
                            </p:stCondLst>
                            <p:childTnLst>
                              <p:par>
                                <p:cTn id="9" presetID="8" presetClass="entr" presetSubtype="16" fill="hold" nodeType="afterEffect">
                                  <p:stCondLst>
                                    <p:cond delay="0"/>
                                  </p:stCondLst>
                                  <p:childTnLst>
                                    <p:set>
                                      <p:cBhvr>
                                        <p:cTn id="10" dur="1" fill="hold">
                                          <p:stCondLst>
                                            <p:cond delay="0"/>
                                          </p:stCondLst>
                                        </p:cTn>
                                        <p:tgtEl>
                                          <p:spTgt spid="24584"/>
                                        </p:tgtEl>
                                        <p:attrNameLst>
                                          <p:attrName>style.visibility</p:attrName>
                                        </p:attrNameLst>
                                      </p:cBhvr>
                                      <p:to>
                                        <p:strVal val="visible"/>
                                      </p:to>
                                    </p:set>
                                    <p:animEffect transition="in" filter="diamond(in)">
                                      <p:cBhvr>
                                        <p:cTn id="11" dur="3000"/>
                                        <p:tgtEl>
                                          <p:spTgt spid="24584"/>
                                        </p:tgtEl>
                                      </p:cBhvr>
                                    </p:animEffect>
                                  </p:childTnLst>
                                </p:cTn>
                              </p:par>
                              <p:par>
                                <p:cTn id="12" presetID="8" presetClass="entr" presetSubtype="16" fill="hold" nodeType="withEffect">
                                  <p:stCondLst>
                                    <p:cond delay="0"/>
                                  </p:stCondLst>
                                  <p:childTnLst>
                                    <p:set>
                                      <p:cBhvr>
                                        <p:cTn id="13" dur="1" fill="hold">
                                          <p:stCondLst>
                                            <p:cond delay="0"/>
                                          </p:stCondLst>
                                        </p:cTn>
                                        <p:tgtEl>
                                          <p:spTgt spid="24580"/>
                                        </p:tgtEl>
                                        <p:attrNameLst>
                                          <p:attrName>style.visibility</p:attrName>
                                        </p:attrNameLst>
                                      </p:cBhvr>
                                      <p:to>
                                        <p:strVal val="visible"/>
                                      </p:to>
                                    </p:set>
                                    <p:animEffect transition="in" filter="diamond(in)">
                                      <p:cBhvr>
                                        <p:cTn id="14" dur="3000"/>
                                        <p:tgtEl>
                                          <p:spTgt spid="24580"/>
                                        </p:tgtEl>
                                      </p:cBhvr>
                                    </p:animEffect>
                                  </p:childTnLst>
                                </p:cTn>
                              </p:par>
                              <p:par>
                                <p:cTn id="15" presetID="8" presetClass="entr" presetSubtype="16" fill="hold" nodeType="withEffect">
                                  <p:stCondLst>
                                    <p:cond delay="0"/>
                                  </p:stCondLst>
                                  <p:childTnLst>
                                    <p:set>
                                      <p:cBhvr>
                                        <p:cTn id="16" dur="1" fill="hold">
                                          <p:stCondLst>
                                            <p:cond delay="0"/>
                                          </p:stCondLst>
                                        </p:cTn>
                                        <p:tgtEl>
                                          <p:spTgt spid="24583"/>
                                        </p:tgtEl>
                                        <p:attrNameLst>
                                          <p:attrName>style.visibility</p:attrName>
                                        </p:attrNameLst>
                                      </p:cBhvr>
                                      <p:to>
                                        <p:strVal val="visible"/>
                                      </p:to>
                                    </p:set>
                                    <p:animEffect transition="in" filter="diamond(in)">
                                      <p:cBhvr>
                                        <p:cTn id="17" dur="3000"/>
                                        <p:tgtEl>
                                          <p:spTgt spid="24583"/>
                                        </p:tgtEl>
                                      </p:cBhvr>
                                    </p:animEffect>
                                  </p:childTnLst>
                                </p:cTn>
                              </p:par>
                              <p:par>
                                <p:cTn id="18" presetID="8" presetClass="entr" presetSubtype="16" fill="hold" nodeType="withEffect">
                                  <p:stCondLst>
                                    <p:cond delay="0"/>
                                  </p:stCondLst>
                                  <p:childTnLst>
                                    <p:set>
                                      <p:cBhvr>
                                        <p:cTn id="19" dur="1" fill="hold">
                                          <p:stCondLst>
                                            <p:cond delay="0"/>
                                          </p:stCondLst>
                                        </p:cTn>
                                        <p:tgtEl>
                                          <p:spTgt spid="24581"/>
                                        </p:tgtEl>
                                        <p:attrNameLst>
                                          <p:attrName>style.visibility</p:attrName>
                                        </p:attrNameLst>
                                      </p:cBhvr>
                                      <p:to>
                                        <p:strVal val="visible"/>
                                      </p:to>
                                    </p:set>
                                    <p:animEffect transition="in" filter="diamond(in)">
                                      <p:cBhvr>
                                        <p:cTn id="20" dur="3000"/>
                                        <p:tgtEl>
                                          <p:spTgt spid="24581"/>
                                        </p:tgtEl>
                                      </p:cBhvr>
                                    </p:animEffect>
                                  </p:childTnLst>
                                </p:cTn>
                              </p:par>
                              <p:par>
                                <p:cTn id="21" presetID="8" presetClass="entr" presetSubtype="16" fill="hold" nodeType="withEffect">
                                  <p:stCondLst>
                                    <p:cond delay="0"/>
                                  </p:stCondLst>
                                  <p:childTnLst>
                                    <p:set>
                                      <p:cBhvr>
                                        <p:cTn id="22" dur="1" fill="hold">
                                          <p:stCondLst>
                                            <p:cond delay="0"/>
                                          </p:stCondLst>
                                        </p:cTn>
                                        <p:tgtEl>
                                          <p:spTgt spid="24579"/>
                                        </p:tgtEl>
                                        <p:attrNameLst>
                                          <p:attrName>style.visibility</p:attrName>
                                        </p:attrNameLst>
                                      </p:cBhvr>
                                      <p:to>
                                        <p:strVal val="visible"/>
                                      </p:to>
                                    </p:set>
                                    <p:animEffect transition="in" filter="diamond(in)">
                                      <p:cBhvr>
                                        <p:cTn id="23" dur="3000"/>
                                        <p:tgtEl>
                                          <p:spTgt spid="24579"/>
                                        </p:tgtEl>
                                      </p:cBhvr>
                                    </p:animEffect>
                                  </p:childTnLst>
                                </p:cTn>
                              </p:par>
                              <p:par>
                                <p:cTn id="24" presetID="8" presetClass="entr" presetSubtype="16" fill="hold" nodeType="withEffect">
                                  <p:stCondLst>
                                    <p:cond delay="0"/>
                                  </p:stCondLst>
                                  <p:childTnLst>
                                    <p:set>
                                      <p:cBhvr>
                                        <p:cTn id="25" dur="1" fill="hold">
                                          <p:stCondLst>
                                            <p:cond delay="0"/>
                                          </p:stCondLst>
                                        </p:cTn>
                                        <p:tgtEl>
                                          <p:spTgt spid="24582"/>
                                        </p:tgtEl>
                                        <p:attrNameLst>
                                          <p:attrName>style.visibility</p:attrName>
                                        </p:attrNameLst>
                                      </p:cBhvr>
                                      <p:to>
                                        <p:strVal val="visible"/>
                                      </p:to>
                                    </p:set>
                                    <p:animEffect transition="in" filter="diamond(in)">
                                      <p:cBhvr>
                                        <p:cTn id="26" dur="3000"/>
                                        <p:tgtEl>
                                          <p:spTgt spid="245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Заголовок 1">
            <a:extLst>
              <a:ext uri="{FF2B5EF4-FFF2-40B4-BE49-F238E27FC236}">
                <a16:creationId xmlns:a16="http://schemas.microsoft.com/office/drawing/2014/main" id="{1A894E37-EEA0-7847-98B1-B85234247951}"/>
              </a:ext>
            </a:extLst>
          </p:cNvPr>
          <p:cNvSpPr>
            <a:spLocks noGrp="1"/>
          </p:cNvSpPr>
          <p:nvPr>
            <p:ph type="title"/>
          </p:nvPr>
        </p:nvSpPr>
        <p:spPr>
          <a:xfrm>
            <a:off x="3563938" y="2852738"/>
            <a:ext cx="2087562" cy="850900"/>
          </a:xfrm>
        </p:spPr>
        <p:txBody>
          <a:bodyPr/>
          <a:lstStyle/>
          <a:p>
            <a:pPr eaLnBrk="1" hangingPunct="1"/>
            <a:r>
              <a:rPr lang="ru-RU" altLang="ru-RU" sz="1800" b="1">
                <a:solidFill>
                  <a:srgbClr val="0000FF"/>
                </a:solidFill>
              </a:rPr>
              <a:t>Открытое мероприятие </a:t>
            </a:r>
            <a:br>
              <a:rPr lang="ru-RU" altLang="ru-RU" sz="1800" b="1">
                <a:solidFill>
                  <a:srgbClr val="0000FF"/>
                </a:solidFill>
              </a:rPr>
            </a:br>
            <a:r>
              <a:rPr lang="ru-RU" altLang="ru-RU" sz="1800" b="1">
                <a:solidFill>
                  <a:srgbClr val="0000FF"/>
                </a:solidFill>
              </a:rPr>
              <a:t>«Осень в произведениях поэтов и писателей»</a:t>
            </a:r>
          </a:p>
        </p:txBody>
      </p:sp>
      <p:pic>
        <p:nvPicPr>
          <p:cNvPr id="25603" name="Рисунок 3" descr="DSC00035.JPG">
            <a:extLst>
              <a:ext uri="{FF2B5EF4-FFF2-40B4-BE49-F238E27FC236}">
                <a16:creationId xmlns:a16="http://schemas.microsoft.com/office/drawing/2014/main" id="{3572AEBD-E7D6-3651-AA01-E89CB093349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42988" y="2852738"/>
            <a:ext cx="2449512" cy="326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4" name="Рисунок 4" descr="DSC00036.JPG">
            <a:extLst>
              <a:ext uri="{FF2B5EF4-FFF2-40B4-BE49-F238E27FC236}">
                <a16:creationId xmlns:a16="http://schemas.microsoft.com/office/drawing/2014/main" id="{CA2EDA4A-B377-AFA8-7ACE-A81ED6FB022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24525" y="2924175"/>
            <a:ext cx="2427288" cy="323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Рисунок 5" descr="28102009315.jpg">
            <a:extLst>
              <a:ext uri="{FF2B5EF4-FFF2-40B4-BE49-F238E27FC236}">
                <a16:creationId xmlns:a16="http://schemas.microsoft.com/office/drawing/2014/main" id="{2389CF70-CC31-B26E-0C52-7B6A38539F0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87413" y="777875"/>
            <a:ext cx="2436812"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6" name="Рисунок 6" descr="28102009318.jpg">
            <a:extLst>
              <a:ext uri="{FF2B5EF4-FFF2-40B4-BE49-F238E27FC236}">
                <a16:creationId xmlns:a16="http://schemas.microsoft.com/office/drawing/2014/main" id="{E9CE99E4-8CB0-ADF3-A74B-CBB7E8BA1FE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419475" y="549275"/>
            <a:ext cx="2447925" cy="183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7" name="Рисунок 7" descr="28102009319.jpg">
            <a:extLst>
              <a:ext uri="{FF2B5EF4-FFF2-40B4-BE49-F238E27FC236}">
                <a16:creationId xmlns:a16="http://schemas.microsoft.com/office/drawing/2014/main" id="{A9D0E9B6-2207-61EF-6132-9B704D428BA4}"/>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984875" y="800100"/>
            <a:ext cx="2303463" cy="172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8" name="Рисунок 8" descr="DSC00037.JPG">
            <a:extLst>
              <a:ext uri="{FF2B5EF4-FFF2-40B4-BE49-F238E27FC236}">
                <a16:creationId xmlns:a16="http://schemas.microsoft.com/office/drawing/2014/main" id="{93966F94-DB8C-CC8F-A141-13AAB3FDCD79}"/>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779838" y="4221163"/>
            <a:ext cx="1563687" cy="2084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4141">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8" presetClass="entr" presetSubtype="12" fill="hold" nodeType="afterEffect">
                                  <p:stCondLst>
                                    <p:cond delay="0"/>
                                  </p:stCondLst>
                                  <p:childTnLst>
                                    <p:set>
                                      <p:cBhvr>
                                        <p:cTn id="6" dur="1" fill="hold">
                                          <p:stCondLst>
                                            <p:cond delay="0"/>
                                          </p:stCondLst>
                                        </p:cTn>
                                        <p:tgtEl>
                                          <p:spTgt spid="25605"/>
                                        </p:tgtEl>
                                        <p:attrNameLst>
                                          <p:attrName>style.visibility</p:attrName>
                                        </p:attrNameLst>
                                      </p:cBhvr>
                                      <p:to>
                                        <p:strVal val="visible"/>
                                      </p:to>
                                    </p:set>
                                    <p:animEffect transition="in" filter="strips(downLeft)">
                                      <p:cBhvr>
                                        <p:cTn id="7" dur="3000"/>
                                        <p:tgtEl>
                                          <p:spTgt spid="25605"/>
                                        </p:tgtEl>
                                      </p:cBhvr>
                                    </p:animEffect>
                                  </p:childTnLst>
                                </p:cTn>
                              </p:par>
                              <p:par>
                                <p:cTn id="8" presetID="18" presetClass="entr" presetSubtype="12" fill="hold" nodeType="withEffect">
                                  <p:stCondLst>
                                    <p:cond delay="0"/>
                                  </p:stCondLst>
                                  <p:childTnLst>
                                    <p:set>
                                      <p:cBhvr>
                                        <p:cTn id="9" dur="1" fill="hold">
                                          <p:stCondLst>
                                            <p:cond delay="0"/>
                                          </p:stCondLst>
                                        </p:cTn>
                                        <p:tgtEl>
                                          <p:spTgt spid="25606"/>
                                        </p:tgtEl>
                                        <p:attrNameLst>
                                          <p:attrName>style.visibility</p:attrName>
                                        </p:attrNameLst>
                                      </p:cBhvr>
                                      <p:to>
                                        <p:strVal val="visible"/>
                                      </p:to>
                                    </p:set>
                                    <p:animEffect transition="in" filter="strips(downLeft)">
                                      <p:cBhvr>
                                        <p:cTn id="10" dur="3000"/>
                                        <p:tgtEl>
                                          <p:spTgt spid="25606"/>
                                        </p:tgtEl>
                                      </p:cBhvr>
                                    </p:animEffect>
                                  </p:childTnLst>
                                </p:cTn>
                              </p:par>
                              <p:par>
                                <p:cTn id="11" presetID="18" presetClass="entr" presetSubtype="12" fill="hold" nodeType="withEffect">
                                  <p:stCondLst>
                                    <p:cond delay="0"/>
                                  </p:stCondLst>
                                  <p:childTnLst>
                                    <p:set>
                                      <p:cBhvr>
                                        <p:cTn id="12" dur="1" fill="hold">
                                          <p:stCondLst>
                                            <p:cond delay="0"/>
                                          </p:stCondLst>
                                        </p:cTn>
                                        <p:tgtEl>
                                          <p:spTgt spid="25607"/>
                                        </p:tgtEl>
                                        <p:attrNameLst>
                                          <p:attrName>style.visibility</p:attrName>
                                        </p:attrNameLst>
                                      </p:cBhvr>
                                      <p:to>
                                        <p:strVal val="visible"/>
                                      </p:to>
                                    </p:set>
                                    <p:animEffect transition="in" filter="strips(downLeft)">
                                      <p:cBhvr>
                                        <p:cTn id="13" dur="3000"/>
                                        <p:tgtEl>
                                          <p:spTgt spid="25607"/>
                                        </p:tgtEl>
                                      </p:cBhvr>
                                    </p:animEffect>
                                  </p:childTnLst>
                                </p:cTn>
                              </p:par>
                              <p:par>
                                <p:cTn id="14" presetID="18" presetClass="entr" presetSubtype="12" fill="hold" nodeType="withEffect">
                                  <p:stCondLst>
                                    <p:cond delay="0"/>
                                  </p:stCondLst>
                                  <p:childTnLst>
                                    <p:set>
                                      <p:cBhvr>
                                        <p:cTn id="15" dur="1" fill="hold">
                                          <p:stCondLst>
                                            <p:cond delay="0"/>
                                          </p:stCondLst>
                                        </p:cTn>
                                        <p:tgtEl>
                                          <p:spTgt spid="25603"/>
                                        </p:tgtEl>
                                        <p:attrNameLst>
                                          <p:attrName>style.visibility</p:attrName>
                                        </p:attrNameLst>
                                      </p:cBhvr>
                                      <p:to>
                                        <p:strVal val="visible"/>
                                      </p:to>
                                    </p:set>
                                    <p:animEffect transition="in" filter="strips(downLeft)">
                                      <p:cBhvr>
                                        <p:cTn id="16" dur="3000"/>
                                        <p:tgtEl>
                                          <p:spTgt spid="25603"/>
                                        </p:tgtEl>
                                      </p:cBhvr>
                                    </p:animEffect>
                                  </p:childTnLst>
                                </p:cTn>
                              </p:par>
                              <p:par>
                                <p:cTn id="17" presetID="18" presetClass="entr" presetSubtype="12" fill="hold" nodeType="withEffect">
                                  <p:stCondLst>
                                    <p:cond delay="0"/>
                                  </p:stCondLst>
                                  <p:childTnLst>
                                    <p:set>
                                      <p:cBhvr>
                                        <p:cTn id="18" dur="1" fill="hold">
                                          <p:stCondLst>
                                            <p:cond delay="0"/>
                                          </p:stCondLst>
                                        </p:cTn>
                                        <p:tgtEl>
                                          <p:spTgt spid="25608"/>
                                        </p:tgtEl>
                                        <p:attrNameLst>
                                          <p:attrName>style.visibility</p:attrName>
                                        </p:attrNameLst>
                                      </p:cBhvr>
                                      <p:to>
                                        <p:strVal val="visible"/>
                                      </p:to>
                                    </p:set>
                                    <p:animEffect transition="in" filter="strips(downLeft)">
                                      <p:cBhvr>
                                        <p:cTn id="19" dur="3000"/>
                                        <p:tgtEl>
                                          <p:spTgt spid="25608"/>
                                        </p:tgtEl>
                                      </p:cBhvr>
                                    </p:animEffect>
                                  </p:childTnLst>
                                </p:cTn>
                              </p:par>
                              <p:par>
                                <p:cTn id="20" presetID="18" presetClass="entr" presetSubtype="12" fill="hold" nodeType="withEffect">
                                  <p:stCondLst>
                                    <p:cond delay="0"/>
                                  </p:stCondLst>
                                  <p:childTnLst>
                                    <p:set>
                                      <p:cBhvr>
                                        <p:cTn id="21" dur="1" fill="hold">
                                          <p:stCondLst>
                                            <p:cond delay="0"/>
                                          </p:stCondLst>
                                        </p:cTn>
                                        <p:tgtEl>
                                          <p:spTgt spid="25604"/>
                                        </p:tgtEl>
                                        <p:attrNameLst>
                                          <p:attrName>style.visibility</p:attrName>
                                        </p:attrNameLst>
                                      </p:cBhvr>
                                      <p:to>
                                        <p:strVal val="visible"/>
                                      </p:to>
                                    </p:set>
                                    <p:animEffect transition="in" filter="strips(downLeft)">
                                      <p:cBhvr>
                                        <p:cTn id="22" dur="3000"/>
                                        <p:tgtEl>
                                          <p:spTgt spid="25604"/>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25602"/>
                                        </p:tgtEl>
                                        <p:attrNameLst>
                                          <p:attrName>style.visibility</p:attrName>
                                        </p:attrNameLst>
                                      </p:cBhvr>
                                      <p:to>
                                        <p:strVal val="visible"/>
                                      </p:to>
                                    </p:set>
                                    <p:animEffect transition="in" filter="blinds(horizontal)">
                                      <p:cBhvr>
                                        <p:cTn id="25" dur="3000"/>
                                        <p:tgtEl>
                                          <p:spTgt spid="256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Заголовок 1">
            <a:extLst>
              <a:ext uri="{FF2B5EF4-FFF2-40B4-BE49-F238E27FC236}">
                <a16:creationId xmlns:a16="http://schemas.microsoft.com/office/drawing/2014/main" id="{5E6117EB-8F1A-97EF-C07D-644A5A7A3539}"/>
              </a:ext>
            </a:extLst>
          </p:cNvPr>
          <p:cNvSpPr>
            <a:spLocks noGrp="1"/>
          </p:cNvSpPr>
          <p:nvPr>
            <p:ph type="title"/>
          </p:nvPr>
        </p:nvSpPr>
        <p:spPr>
          <a:xfrm>
            <a:off x="1258888" y="549275"/>
            <a:ext cx="7058025" cy="935038"/>
          </a:xfrm>
        </p:spPr>
        <p:txBody>
          <a:bodyPr/>
          <a:lstStyle/>
          <a:p>
            <a:r>
              <a:rPr lang="ru-RU" altLang="ru-RU" sz="2400">
                <a:solidFill>
                  <a:srgbClr val="0000FF"/>
                </a:solidFill>
              </a:rPr>
              <a:t>Экскурсия лучших читателей библиотеки в </a:t>
            </a:r>
            <a:br>
              <a:rPr lang="ru-RU" altLang="ru-RU" sz="2400">
                <a:solidFill>
                  <a:srgbClr val="0000FF"/>
                </a:solidFill>
              </a:rPr>
            </a:br>
            <a:r>
              <a:rPr lang="ru-RU" altLang="ru-RU" sz="2400">
                <a:solidFill>
                  <a:srgbClr val="0000FF"/>
                </a:solidFill>
              </a:rPr>
              <a:t>музей имени  М.Ю.Лермонтова</a:t>
            </a:r>
          </a:p>
        </p:txBody>
      </p:sp>
      <p:pic>
        <p:nvPicPr>
          <p:cNvPr id="28675" name="Рисунок 3">
            <a:extLst>
              <a:ext uri="{FF2B5EF4-FFF2-40B4-BE49-F238E27FC236}">
                <a16:creationId xmlns:a16="http://schemas.microsoft.com/office/drawing/2014/main" id="{205FD2F9-0BD6-E7D5-9768-AFED9A54D06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38213" y="1484313"/>
            <a:ext cx="3846512" cy="288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6" name="Рисунок 4">
            <a:extLst>
              <a:ext uri="{FF2B5EF4-FFF2-40B4-BE49-F238E27FC236}">
                <a16:creationId xmlns:a16="http://schemas.microsoft.com/office/drawing/2014/main" id="{DA5456B0-8FCB-EEA2-C03E-F04C9D57DB8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76825" y="2781300"/>
            <a:ext cx="3671888" cy="275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7" name="Рисунок 5">
            <a:extLst>
              <a:ext uri="{FF2B5EF4-FFF2-40B4-BE49-F238E27FC236}">
                <a16:creationId xmlns:a16="http://schemas.microsoft.com/office/drawing/2014/main" id="{E94C4122-7D53-ABC9-140F-C4B4CCA6E03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979613" y="4389438"/>
            <a:ext cx="1833562" cy="183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3953">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26626"/>
                                        </p:tgtEl>
                                        <p:attrNameLst>
                                          <p:attrName>style.visibility</p:attrName>
                                        </p:attrNameLst>
                                      </p:cBhvr>
                                      <p:to>
                                        <p:strVal val="visible"/>
                                      </p:to>
                                    </p:set>
                                    <p:animEffect transition="in" filter="blinds(horizontal)">
                                      <p:cBhvr>
                                        <p:cTn id="7" dur="3000"/>
                                        <p:tgtEl>
                                          <p:spTgt spid="266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Box 1">
            <a:extLst>
              <a:ext uri="{FF2B5EF4-FFF2-40B4-BE49-F238E27FC236}">
                <a16:creationId xmlns:a16="http://schemas.microsoft.com/office/drawing/2014/main" id="{F98BC1A0-3623-837D-4731-D692674B7D33}"/>
              </a:ext>
            </a:extLst>
          </p:cNvPr>
          <p:cNvSpPr txBox="1">
            <a:spLocks noChangeArrowheads="1"/>
          </p:cNvSpPr>
          <p:nvPr/>
        </p:nvSpPr>
        <p:spPr bwMode="auto">
          <a:xfrm>
            <a:off x="1331913" y="908050"/>
            <a:ext cx="65532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ctr">
              <a:spcBef>
                <a:spcPct val="0"/>
              </a:spcBef>
              <a:buFontTx/>
              <a:buNone/>
            </a:pPr>
            <a:r>
              <a:rPr lang="ru-RU" altLang="ru-RU" sz="2800">
                <a:solidFill>
                  <a:srgbClr val="0000FF"/>
                </a:solidFill>
              </a:rPr>
              <a:t>Экскурсия лучших читателей библиотеки        в  музей Л.Н.Толстого</a:t>
            </a:r>
            <a:endParaRPr lang="ru-RU" altLang="ru-RU" sz="2800"/>
          </a:p>
        </p:txBody>
      </p:sp>
      <p:pic>
        <p:nvPicPr>
          <p:cNvPr id="29699" name="Рисунок 1">
            <a:extLst>
              <a:ext uri="{FF2B5EF4-FFF2-40B4-BE49-F238E27FC236}">
                <a16:creationId xmlns:a16="http://schemas.microsoft.com/office/drawing/2014/main" id="{52A85D48-4E9A-6671-BA18-74EE66CC0EF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862138"/>
            <a:ext cx="3743325" cy="280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0" name="Рисунок 2">
            <a:extLst>
              <a:ext uri="{FF2B5EF4-FFF2-40B4-BE49-F238E27FC236}">
                <a16:creationId xmlns:a16="http://schemas.microsoft.com/office/drawing/2014/main" id="{909FB936-6D20-9679-3E6D-A84406042CD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87900" y="2205038"/>
            <a:ext cx="3609975" cy="316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1" name="Picture 4" descr="Умница сова.">
            <a:extLst>
              <a:ext uri="{FF2B5EF4-FFF2-40B4-BE49-F238E27FC236}">
                <a16:creationId xmlns:a16="http://schemas.microsoft.com/office/drawing/2014/main" id="{C58CA414-A0D6-F8DA-96E1-981A021F6A4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11388" y="4697413"/>
            <a:ext cx="1649412" cy="1649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4531">
    <p:wipe dir="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Заголовок 1">
            <a:extLst>
              <a:ext uri="{FF2B5EF4-FFF2-40B4-BE49-F238E27FC236}">
                <a16:creationId xmlns:a16="http://schemas.microsoft.com/office/drawing/2014/main" id="{95984FCC-94BC-C308-92F8-D6B5F99D54EC}"/>
              </a:ext>
            </a:extLst>
          </p:cNvPr>
          <p:cNvSpPr>
            <a:spLocks noGrp="1"/>
          </p:cNvSpPr>
          <p:nvPr>
            <p:ph type="title"/>
          </p:nvPr>
        </p:nvSpPr>
        <p:spPr>
          <a:xfrm>
            <a:off x="1187450" y="476250"/>
            <a:ext cx="7283450" cy="635000"/>
          </a:xfrm>
        </p:spPr>
        <p:txBody>
          <a:bodyPr/>
          <a:lstStyle/>
          <a:p>
            <a:r>
              <a:rPr lang="ru-RU" altLang="ru-RU" sz="2400">
                <a:solidFill>
                  <a:srgbClr val="0000FF"/>
                </a:solidFill>
              </a:rPr>
              <a:t>Участие в республиканском семинаре</a:t>
            </a:r>
          </a:p>
        </p:txBody>
      </p:sp>
      <p:pic>
        <p:nvPicPr>
          <p:cNvPr id="30723" name="Рисунок 1">
            <a:extLst>
              <a:ext uri="{FF2B5EF4-FFF2-40B4-BE49-F238E27FC236}">
                <a16:creationId xmlns:a16="http://schemas.microsoft.com/office/drawing/2014/main" id="{5BF9731F-379D-F4B2-0E50-CA33A17D6DB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71550" y="1196975"/>
            <a:ext cx="2319338" cy="309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4" name="Рисунок 2">
            <a:extLst>
              <a:ext uri="{FF2B5EF4-FFF2-40B4-BE49-F238E27FC236}">
                <a16:creationId xmlns:a16="http://schemas.microsoft.com/office/drawing/2014/main" id="{A147BAA5-7B3C-F187-001F-D56C7A99FCA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56000" y="1196975"/>
            <a:ext cx="4914900" cy="368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5" name="TextBox 7">
            <a:extLst>
              <a:ext uri="{FF2B5EF4-FFF2-40B4-BE49-F238E27FC236}">
                <a16:creationId xmlns:a16="http://schemas.microsoft.com/office/drawing/2014/main" id="{5894F537-F24F-1905-AE79-432621C2F6E2}"/>
              </a:ext>
            </a:extLst>
          </p:cNvPr>
          <p:cNvSpPr txBox="1">
            <a:spLocks noChangeArrowheads="1"/>
          </p:cNvSpPr>
          <p:nvPr/>
        </p:nvSpPr>
        <p:spPr bwMode="auto">
          <a:xfrm>
            <a:off x="1116013" y="5229225"/>
            <a:ext cx="712787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ctr">
              <a:spcBef>
                <a:spcPct val="0"/>
              </a:spcBef>
              <a:buFontTx/>
              <a:buNone/>
            </a:pPr>
            <a:r>
              <a:rPr lang="ru-RU" altLang="ru-RU" sz="2400">
                <a:solidFill>
                  <a:srgbClr val="0000FF"/>
                </a:solidFill>
              </a:rPr>
              <a:t>Круглый стол «Библиотекарь учителю: </a:t>
            </a:r>
          </a:p>
          <a:p>
            <a:pPr algn="ctr">
              <a:spcBef>
                <a:spcPct val="0"/>
              </a:spcBef>
              <a:buFontTx/>
              <a:buNone/>
            </a:pPr>
            <a:r>
              <a:rPr lang="ru-RU" altLang="ru-RU" sz="2400">
                <a:solidFill>
                  <a:srgbClr val="0000FF"/>
                </a:solidFill>
              </a:rPr>
              <a:t>Грани творческого  сотрудничества»</a:t>
            </a:r>
          </a:p>
        </p:txBody>
      </p:sp>
    </p:spTree>
  </p:cSld>
  <p:clrMapOvr>
    <a:masterClrMapping/>
  </p:clrMapOvr>
  <p:transition spd="slow" advTm="4735">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29698"/>
                                        </p:tgtEl>
                                        <p:attrNameLst>
                                          <p:attrName>style.visibility</p:attrName>
                                        </p:attrNameLst>
                                      </p:cBhvr>
                                      <p:to>
                                        <p:strVal val="visible"/>
                                      </p:to>
                                    </p:set>
                                    <p:animEffect transition="in" filter="blinds(horizontal)">
                                      <p:cBhvr>
                                        <p:cTn id="7" dur="3000"/>
                                        <p:tgtEl>
                                          <p:spTgt spid="296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Заголовок 1">
            <a:extLst>
              <a:ext uri="{FF2B5EF4-FFF2-40B4-BE49-F238E27FC236}">
                <a16:creationId xmlns:a16="http://schemas.microsoft.com/office/drawing/2014/main" id="{12456097-BAF5-9037-7232-780FF39C51D4}"/>
              </a:ext>
            </a:extLst>
          </p:cNvPr>
          <p:cNvSpPr>
            <a:spLocks noGrp="1"/>
          </p:cNvSpPr>
          <p:nvPr>
            <p:ph type="title"/>
          </p:nvPr>
        </p:nvSpPr>
        <p:spPr/>
        <p:txBody>
          <a:bodyPr/>
          <a:lstStyle/>
          <a:p>
            <a:r>
              <a:rPr lang="ru-RU" altLang="ru-RU" b="1" i="1">
                <a:solidFill>
                  <a:srgbClr val="0000FF"/>
                </a:solidFill>
              </a:rPr>
              <a:t>Мои награды</a:t>
            </a:r>
          </a:p>
        </p:txBody>
      </p:sp>
      <p:pic>
        <p:nvPicPr>
          <p:cNvPr id="31747" name="Рисунок 1">
            <a:extLst>
              <a:ext uri="{FF2B5EF4-FFF2-40B4-BE49-F238E27FC236}">
                <a16:creationId xmlns:a16="http://schemas.microsoft.com/office/drawing/2014/main" id="{8F70F70A-78A3-3C92-C2A4-ACF18DEF4AA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536950" y="1349375"/>
            <a:ext cx="2070100" cy="251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8" name="Рисунок 2">
            <a:extLst>
              <a:ext uri="{FF2B5EF4-FFF2-40B4-BE49-F238E27FC236}">
                <a16:creationId xmlns:a16="http://schemas.microsoft.com/office/drawing/2014/main" id="{027A4C39-F92B-8B32-73E0-C13E7850FDA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16013" y="1306513"/>
            <a:ext cx="1868487" cy="2490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9" name="Рисунок 4">
            <a:extLst>
              <a:ext uri="{FF2B5EF4-FFF2-40B4-BE49-F238E27FC236}">
                <a16:creationId xmlns:a16="http://schemas.microsoft.com/office/drawing/2014/main" id="{E68DD07C-C6FC-863D-52E2-B080EF6F18A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973763" y="1317625"/>
            <a:ext cx="1906587" cy="254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0" name="Рисунок 5">
            <a:extLst>
              <a:ext uri="{FF2B5EF4-FFF2-40B4-BE49-F238E27FC236}">
                <a16:creationId xmlns:a16="http://schemas.microsoft.com/office/drawing/2014/main" id="{47831FCB-84EA-CFDB-4F9D-425DF48E010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093913" y="4005263"/>
            <a:ext cx="1779587" cy="2373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1" name="Рисунок 6">
            <a:extLst>
              <a:ext uri="{FF2B5EF4-FFF2-40B4-BE49-F238E27FC236}">
                <a16:creationId xmlns:a16="http://schemas.microsoft.com/office/drawing/2014/main" id="{07F2B6A7-FB9B-AC51-8C28-B2DC54A9D301}"/>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003800" y="4033838"/>
            <a:ext cx="1674813" cy="2344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4906">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0722"/>
                                        </p:tgtEl>
                                        <p:attrNameLst>
                                          <p:attrName>style.visibility</p:attrName>
                                        </p:attrNameLst>
                                      </p:cBhvr>
                                      <p:to>
                                        <p:strVal val="visible"/>
                                      </p:to>
                                    </p:set>
                                    <p:animEffect transition="in" filter="blinds(horizontal)">
                                      <p:cBhvr>
                                        <p:cTn id="7" dur="3000"/>
                                        <p:tgtEl>
                                          <p:spTgt spid="307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Прямоугольник 3">
            <a:extLst>
              <a:ext uri="{FF2B5EF4-FFF2-40B4-BE49-F238E27FC236}">
                <a16:creationId xmlns:a16="http://schemas.microsoft.com/office/drawing/2014/main" id="{B23D5000-61FE-D557-6174-CE28ED624240}"/>
              </a:ext>
            </a:extLst>
          </p:cNvPr>
          <p:cNvSpPr>
            <a:spLocks noChangeArrowheads="1"/>
          </p:cNvSpPr>
          <p:nvPr/>
        </p:nvSpPr>
        <p:spPr bwMode="auto">
          <a:xfrm>
            <a:off x="611188" y="1341438"/>
            <a:ext cx="7561262" cy="255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r" eaLnBrk="1" hangingPunct="1">
              <a:spcBef>
                <a:spcPct val="0"/>
              </a:spcBef>
              <a:buFontTx/>
              <a:buNone/>
            </a:pPr>
            <a:r>
              <a:rPr lang="ru-RU" altLang="ru-RU" b="1" i="1">
                <a:solidFill>
                  <a:srgbClr val="0000FF"/>
                </a:solidFill>
              </a:rPr>
              <a:t>Ванаг Ю.</a:t>
            </a:r>
          </a:p>
          <a:p>
            <a:pPr eaLnBrk="1" hangingPunct="1">
              <a:spcBef>
                <a:spcPct val="0"/>
              </a:spcBef>
              <a:buFontTx/>
              <a:buNone/>
            </a:pPr>
            <a:r>
              <a:rPr lang="ru-RU" altLang="ru-RU" b="1" i="1">
                <a:solidFill>
                  <a:srgbClr val="0000FF"/>
                </a:solidFill>
              </a:rPr>
              <a:t>                    Все, что создано умом,</a:t>
            </a:r>
          </a:p>
          <a:p>
            <a:pPr eaLnBrk="1" hangingPunct="1">
              <a:spcBef>
                <a:spcPct val="0"/>
              </a:spcBef>
              <a:buFontTx/>
              <a:buNone/>
            </a:pPr>
            <a:r>
              <a:rPr lang="ru-RU" altLang="ru-RU" b="1" i="1">
                <a:solidFill>
                  <a:srgbClr val="0000FF"/>
                </a:solidFill>
              </a:rPr>
              <a:t>                    Все, к чему душа стремится,</a:t>
            </a:r>
          </a:p>
          <a:p>
            <a:pPr eaLnBrk="1" hangingPunct="1">
              <a:spcBef>
                <a:spcPct val="0"/>
              </a:spcBef>
              <a:buFontTx/>
              <a:buNone/>
            </a:pPr>
            <a:r>
              <a:rPr lang="ru-RU" altLang="ru-RU" b="1" i="1">
                <a:solidFill>
                  <a:srgbClr val="0000FF"/>
                </a:solidFill>
              </a:rPr>
              <a:t>                    Как янтарь на дне морском,</a:t>
            </a:r>
          </a:p>
          <a:p>
            <a:pPr eaLnBrk="1" hangingPunct="1">
              <a:spcBef>
                <a:spcPct val="0"/>
              </a:spcBef>
              <a:buFontTx/>
              <a:buNone/>
            </a:pPr>
            <a:r>
              <a:rPr lang="ru-RU" altLang="ru-RU" b="1" i="1">
                <a:solidFill>
                  <a:srgbClr val="0000FF"/>
                </a:solidFill>
              </a:rPr>
              <a:t>                    В книгах бережно хранится.</a:t>
            </a:r>
          </a:p>
        </p:txBody>
      </p:sp>
      <p:pic>
        <p:nvPicPr>
          <p:cNvPr id="6" name="Рисунок 5" descr="i (24).jpg">
            <a:extLst>
              <a:ext uri="{FF2B5EF4-FFF2-40B4-BE49-F238E27FC236}">
                <a16:creationId xmlns:a16="http://schemas.microsoft.com/office/drawing/2014/main" id="{CFD4D0C7-27B6-5184-2717-595360692208}"/>
              </a:ext>
            </a:extLst>
          </p:cNvPr>
          <p:cNvPicPr>
            <a:picLocks noChangeAspect="1"/>
          </p:cNvPicPr>
          <p:nvPr/>
        </p:nvPicPr>
        <p:blipFill>
          <a:blip r:embed="rId2" cstate="print"/>
          <a:stretch>
            <a:fillRect/>
          </a:stretch>
        </p:blipFill>
        <p:spPr>
          <a:xfrm>
            <a:off x="3203848" y="4230739"/>
            <a:ext cx="2595168" cy="2006573"/>
          </a:xfrm>
          <a:prstGeom prst="rect">
            <a:avLst/>
          </a:prstGeom>
          <a:ln>
            <a:noFill/>
          </a:ln>
          <a:effectLst>
            <a:softEdge rad="112500"/>
          </a:effectLst>
        </p:spPr>
      </p:pic>
    </p:spTree>
  </p:cSld>
  <p:clrMapOvr>
    <a:masterClrMapping/>
  </p:clrMapOvr>
  <p:transition spd="slow" advTm="8187">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31746"/>
                                        </p:tgtEl>
                                        <p:attrNameLst>
                                          <p:attrName>style.visibility</p:attrName>
                                        </p:attrNameLst>
                                      </p:cBhvr>
                                      <p:to>
                                        <p:strVal val="visible"/>
                                      </p:to>
                                    </p:set>
                                    <p:animEffect transition="in" filter="blinds(horizontal)">
                                      <p:cBhvr>
                                        <p:cTn id="7" dur="3000"/>
                                        <p:tgtEl>
                                          <p:spTgt spid="31746"/>
                                        </p:tgtEl>
                                      </p:cBhvr>
                                    </p:animEffect>
                                  </p:childTnLst>
                                </p:cTn>
                              </p:par>
                            </p:childTnLst>
                          </p:cTn>
                        </p:par>
                        <p:par>
                          <p:cTn id="8" fill="hold" nodeType="afterGroup">
                            <p:stCondLst>
                              <p:cond delay="3000"/>
                            </p:stCondLst>
                            <p:childTnLst>
                              <p:par>
                                <p:cTn id="9" presetID="16" presetClass="entr" presetSubtype="26"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Horizontal)">
                                      <p:cBhvr>
                                        <p:cTn id="11" dur="3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0" descr="i (12).jpg">
            <a:extLst>
              <a:ext uri="{FF2B5EF4-FFF2-40B4-BE49-F238E27FC236}">
                <a16:creationId xmlns:a16="http://schemas.microsoft.com/office/drawing/2014/main" id="{53D6293B-645A-CA2A-E365-D888FB97DF31}"/>
              </a:ext>
            </a:extLst>
          </p:cNvPr>
          <p:cNvPicPr>
            <a:picLocks noChangeAspect="1"/>
          </p:cNvPicPr>
          <p:nvPr/>
        </p:nvPicPr>
        <p:blipFill>
          <a:blip r:embed="rId2" cstate="print"/>
          <a:stretch>
            <a:fillRect/>
          </a:stretch>
        </p:blipFill>
        <p:spPr>
          <a:xfrm>
            <a:off x="2987824" y="2523908"/>
            <a:ext cx="2448357" cy="3497380"/>
          </a:xfrm>
          <a:prstGeom prst="rect">
            <a:avLst/>
          </a:prstGeom>
          <a:ln>
            <a:noFill/>
          </a:ln>
          <a:effectLst>
            <a:softEdge rad="112500"/>
          </a:effectLst>
        </p:spPr>
      </p:pic>
      <p:sp>
        <p:nvSpPr>
          <p:cNvPr id="4" name="TextBox 3"/>
          <p:cNvSpPr txBox="1"/>
          <p:nvPr/>
        </p:nvSpPr>
        <p:spPr>
          <a:xfrm>
            <a:off x="899592" y="836712"/>
            <a:ext cx="7632848" cy="1631216"/>
          </a:xfrm>
          <a:prstGeom prst="rect">
            <a:avLst/>
          </a:prstGeom>
          <a:noFill/>
        </p:spPr>
        <p:txBody>
          <a:bodyPr wrap="square" rtlCol="0">
            <a:spAutoFit/>
          </a:bodyPr>
          <a:lstStyle/>
          <a:p>
            <a:pPr algn="ctr" eaLnBrk="1" hangingPunct="1">
              <a:buFontTx/>
              <a:buNone/>
            </a:pPr>
            <a:r>
              <a:rPr lang="ru-RU" altLang="ru-RU" sz="3600" dirty="0">
                <a:solidFill>
                  <a:srgbClr val="0000FF"/>
                </a:solidFill>
              </a:rPr>
              <a:t>«Лучшая школьная библиотека - 22»</a:t>
            </a:r>
          </a:p>
          <a:p>
            <a:pPr algn="ctr" eaLnBrk="1" hangingPunct="1">
              <a:buFontTx/>
              <a:buNone/>
            </a:pPr>
            <a:r>
              <a:rPr lang="ru-RU" altLang="ru-RU" sz="3200" dirty="0">
                <a:solidFill>
                  <a:srgbClr val="0000FF"/>
                </a:solidFill>
              </a:rPr>
              <a:t>Девиз конкурса: «Библиотекарь зажигай детей, как когда-то Прометей»</a:t>
            </a:r>
          </a:p>
        </p:txBody>
      </p:sp>
    </p:spTree>
  </p:cSld>
  <p:clrMapOvr>
    <a:masterClrMapping/>
  </p:clrMapOvr>
  <p:transition spd="slow" advTm="1344">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arn(inVertical)">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barn(inVertical)">
                                      <p:cBhvr>
                                        <p:cTn id="17"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3">
            <a:extLst>
              <a:ext uri="{FF2B5EF4-FFF2-40B4-BE49-F238E27FC236}">
                <a16:creationId xmlns:a16="http://schemas.microsoft.com/office/drawing/2014/main" id="{4DE3B478-244C-838A-A674-45CDC4F64C7A}"/>
              </a:ext>
            </a:extLst>
          </p:cNvPr>
          <p:cNvSpPr>
            <a:spLocks noChangeArrowheads="1"/>
          </p:cNvSpPr>
          <p:nvPr/>
        </p:nvSpPr>
        <p:spPr bwMode="auto">
          <a:xfrm>
            <a:off x="755650" y="1844675"/>
            <a:ext cx="7812088" cy="418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ctr">
              <a:spcBef>
                <a:spcPct val="0"/>
              </a:spcBef>
              <a:buFontTx/>
              <a:buNone/>
            </a:pPr>
            <a:r>
              <a:rPr lang="ru-RU" altLang="ru-RU" sz="1400">
                <a:solidFill>
                  <a:srgbClr val="17365D"/>
                </a:solidFill>
              </a:rPr>
              <a:t>Основные направления деятельности библиотеки.</a:t>
            </a:r>
            <a:endParaRPr lang="ru-RU" altLang="ru-RU" sz="900"/>
          </a:p>
          <a:p>
            <a:pPr>
              <a:spcBef>
                <a:spcPct val="0"/>
              </a:spcBef>
              <a:buFontTx/>
              <a:buNone/>
            </a:pPr>
            <a:r>
              <a:rPr lang="ru-RU" altLang="ru-RU" sz="1400">
                <a:solidFill>
                  <a:srgbClr val="002060"/>
                </a:solidFill>
              </a:rPr>
              <a:t>1. Содействие педагогическому коллективу в развитии и воспитании детей.</a:t>
            </a:r>
            <a:br>
              <a:rPr lang="ru-RU" altLang="ru-RU" sz="1400">
                <a:solidFill>
                  <a:srgbClr val="002060"/>
                </a:solidFill>
              </a:rPr>
            </a:br>
            <a:r>
              <a:rPr lang="ru-RU" altLang="ru-RU" sz="1400">
                <a:solidFill>
                  <a:srgbClr val="002060"/>
                </a:solidFill>
              </a:rPr>
              <a:t>2. Обеспечение учебного и воспитательного процесса всеми формами и методами библиотечного и информационно-библиографического обслуживания.</a:t>
            </a:r>
            <a:br>
              <a:rPr lang="ru-RU" altLang="ru-RU" sz="1400">
                <a:solidFill>
                  <a:srgbClr val="002060"/>
                </a:solidFill>
              </a:rPr>
            </a:br>
            <a:r>
              <a:rPr lang="ru-RU" altLang="ru-RU" sz="1400">
                <a:solidFill>
                  <a:srgbClr val="002060"/>
                </a:solidFill>
              </a:rPr>
              <a:t>3. Привитие любви к книге и воспитание культуры чтения, бережного отношения к печатным изданиям.</a:t>
            </a:r>
            <a:br>
              <a:rPr lang="ru-RU" altLang="ru-RU" sz="1400">
                <a:solidFill>
                  <a:srgbClr val="002060"/>
                </a:solidFill>
              </a:rPr>
            </a:br>
            <a:r>
              <a:rPr lang="ru-RU" altLang="ru-RU" sz="1400">
                <a:solidFill>
                  <a:srgbClr val="002060"/>
                </a:solidFill>
              </a:rPr>
              <a:t>4. Руководство чтением детей.</a:t>
            </a:r>
            <a:br>
              <a:rPr lang="ru-RU" altLang="ru-RU" sz="1400">
                <a:solidFill>
                  <a:srgbClr val="002060"/>
                </a:solidFill>
              </a:rPr>
            </a:br>
            <a:r>
              <a:rPr lang="ru-RU" altLang="ru-RU" sz="1400">
                <a:solidFill>
                  <a:srgbClr val="002060"/>
                </a:solidFill>
              </a:rPr>
              <a:t>5. Привлечение каждого воспитанника к систематическому чтению с целью успешного изучения учебных предметов, развития речи и мышления, познавательных интересов и способностей.</a:t>
            </a:r>
            <a:br>
              <a:rPr lang="ru-RU" altLang="ru-RU" sz="1400">
                <a:solidFill>
                  <a:srgbClr val="002060"/>
                </a:solidFill>
              </a:rPr>
            </a:br>
            <a:r>
              <a:rPr lang="ru-RU" altLang="ru-RU" sz="1400">
                <a:solidFill>
                  <a:srgbClr val="002060"/>
                </a:solidFill>
              </a:rPr>
              <a:t>6. Содействие повышению научно-методического, педагогического мастерства работников прогимназии.</a:t>
            </a:r>
            <a:br>
              <a:rPr lang="ru-RU" altLang="ru-RU" sz="1400">
                <a:solidFill>
                  <a:srgbClr val="002060"/>
                </a:solidFill>
              </a:rPr>
            </a:br>
            <a:r>
              <a:rPr lang="ru-RU" altLang="ru-RU" sz="1400">
                <a:solidFill>
                  <a:srgbClr val="002060"/>
                </a:solidFill>
              </a:rPr>
              <a:t>7. Привлечение родителей учащихся к семейным чтениям литературных произведений, массовым мероприятиям в библиотеке.</a:t>
            </a:r>
            <a:endParaRPr lang="ru-RU" altLang="ru-RU" sz="900"/>
          </a:p>
          <a:p>
            <a:pPr>
              <a:spcBef>
                <a:spcPct val="0"/>
              </a:spcBef>
              <a:buFontTx/>
              <a:buNone/>
            </a:pPr>
            <a:r>
              <a:rPr lang="ru-RU" altLang="ru-RU" sz="1400">
                <a:solidFill>
                  <a:srgbClr val="002060"/>
                </a:solidFill>
              </a:rPr>
              <a:t>В библиотеке выделены следующие группы читателей:</a:t>
            </a:r>
            <a:endParaRPr lang="ru-RU" altLang="ru-RU" sz="900"/>
          </a:p>
          <a:p>
            <a:pPr>
              <a:spcBef>
                <a:spcPct val="0"/>
              </a:spcBef>
              <a:buFontTx/>
              <a:buNone/>
            </a:pPr>
            <a:r>
              <a:rPr lang="ru-RU" altLang="ru-RU" sz="1400" b="1">
                <a:solidFill>
                  <a:srgbClr val="002060"/>
                </a:solidFill>
              </a:rPr>
              <a:t>Цель работы</a:t>
            </a:r>
            <a:r>
              <a:rPr lang="ru-RU" altLang="ru-RU" sz="1400">
                <a:solidFill>
                  <a:srgbClr val="002060"/>
                </a:solidFill>
              </a:rPr>
              <a:t> библиотеки – формирование культуры чтения младших школьников.</a:t>
            </a:r>
            <a:endParaRPr lang="ru-RU" altLang="ru-RU" sz="900"/>
          </a:p>
          <a:p>
            <a:pPr>
              <a:spcBef>
                <a:spcPct val="0"/>
              </a:spcBef>
              <a:buFontTx/>
              <a:buNone/>
            </a:pPr>
            <a:r>
              <a:rPr lang="ru-RU" altLang="ru-RU" sz="1400" b="1">
                <a:solidFill>
                  <a:srgbClr val="002060"/>
                </a:solidFill>
              </a:rPr>
              <a:t>Главной задачей</a:t>
            </a:r>
            <a:r>
              <a:rPr lang="ru-RU" altLang="ru-RU" sz="1400">
                <a:solidFill>
                  <a:srgbClr val="002060"/>
                </a:solidFill>
              </a:rPr>
              <a:t> работы с детьми считаю воспитание интереса и любви к книге, стремление общению с ней, умение слушать и понимать художественный текст, то есть всего того, что составляет основание, фундамент для воспитания будущего взрослого читателя, литературно образованного человека.</a:t>
            </a:r>
            <a:endParaRPr lang="ru-RU" altLang="ru-RU" sz="1800"/>
          </a:p>
        </p:txBody>
      </p:sp>
      <p:sp>
        <p:nvSpPr>
          <p:cNvPr id="33795" name="TextBox 1">
            <a:extLst>
              <a:ext uri="{FF2B5EF4-FFF2-40B4-BE49-F238E27FC236}">
                <a16:creationId xmlns:a16="http://schemas.microsoft.com/office/drawing/2014/main" id="{B89BACB4-B2B3-E90F-0421-B08DD0A34278}"/>
              </a:ext>
            </a:extLst>
          </p:cNvPr>
          <p:cNvSpPr txBox="1">
            <a:spLocks noChangeArrowheads="1"/>
          </p:cNvSpPr>
          <p:nvPr/>
        </p:nvSpPr>
        <p:spPr bwMode="auto">
          <a:xfrm>
            <a:off x="1331913" y="765175"/>
            <a:ext cx="63531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spcBef>
                <a:spcPct val="0"/>
              </a:spcBef>
              <a:buFontTx/>
              <a:buNone/>
            </a:pPr>
            <a:r>
              <a:rPr lang="ru-RU" altLang="ru-RU" sz="2800" b="1">
                <a:solidFill>
                  <a:srgbClr val="0000FF"/>
                </a:solidFill>
              </a:rPr>
              <a:t>«</a:t>
            </a:r>
            <a:r>
              <a:rPr lang="ru-RU" altLang="ru-RU" sz="3600" b="1">
                <a:solidFill>
                  <a:srgbClr val="0000FF"/>
                </a:solidFill>
              </a:rPr>
              <a:t>МИССИЯ БИБЛИОТЕКИ»</a:t>
            </a:r>
          </a:p>
        </p:txBody>
      </p:sp>
    </p:spTree>
  </p:cSld>
  <p:clrMapOvr>
    <a:masterClrMapping/>
  </p:clrMapOvr>
  <p:transition spd="slow">
    <p:dissolv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1">
            <a:extLst>
              <a:ext uri="{FF2B5EF4-FFF2-40B4-BE49-F238E27FC236}">
                <a16:creationId xmlns:a16="http://schemas.microsoft.com/office/drawing/2014/main" id="{4EFFA1E8-F18C-D015-2D40-D7AFCF5C500D}"/>
              </a:ext>
            </a:extLst>
          </p:cNvPr>
          <p:cNvSpPr>
            <a:spLocks noChangeArrowheads="1"/>
          </p:cNvSpPr>
          <p:nvPr/>
        </p:nvSpPr>
        <p:spPr bwMode="auto">
          <a:xfrm>
            <a:off x="827088" y="836613"/>
            <a:ext cx="7596187"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spcBef>
                <a:spcPct val="0"/>
              </a:spcBef>
              <a:buFontTx/>
              <a:buNone/>
            </a:pPr>
            <a:r>
              <a:rPr lang="ru-RU" altLang="ru-RU" sz="1400" b="1">
                <a:solidFill>
                  <a:srgbClr val="002060"/>
                </a:solidFill>
              </a:rPr>
              <a:t>Задачи:</a:t>
            </a:r>
            <a:endParaRPr lang="ru-RU" altLang="ru-RU" sz="900"/>
          </a:p>
          <a:p>
            <a:pPr>
              <a:spcBef>
                <a:spcPct val="0"/>
              </a:spcBef>
            </a:pPr>
            <a:r>
              <a:rPr lang="ru-RU" altLang="ru-RU" sz="1400">
                <a:solidFill>
                  <a:srgbClr val="002060"/>
                </a:solidFill>
              </a:rPr>
              <a:t>Показать книгу как эстетическую, духовную ценность, как произведение искусства.</a:t>
            </a:r>
            <a:endParaRPr lang="ru-RU" altLang="ru-RU" sz="1100">
              <a:solidFill>
                <a:srgbClr val="002060"/>
              </a:solidFill>
            </a:endParaRPr>
          </a:p>
          <a:p>
            <a:pPr>
              <a:spcBef>
                <a:spcPct val="0"/>
              </a:spcBef>
            </a:pPr>
            <a:r>
              <a:rPr lang="ru-RU" altLang="ru-RU" sz="1400">
                <a:solidFill>
                  <a:srgbClr val="002060"/>
                </a:solidFill>
              </a:rPr>
              <a:t>Знакомить с различными произведениями детской литературы, с разными жанрами.</a:t>
            </a:r>
            <a:endParaRPr lang="ru-RU" altLang="ru-RU" sz="1100">
              <a:solidFill>
                <a:srgbClr val="002060"/>
              </a:solidFill>
            </a:endParaRPr>
          </a:p>
          <a:p>
            <a:pPr>
              <a:spcBef>
                <a:spcPct val="0"/>
              </a:spcBef>
            </a:pPr>
            <a:r>
              <a:rPr lang="ru-RU" altLang="ru-RU" sz="1400">
                <a:solidFill>
                  <a:srgbClr val="002060"/>
                </a:solidFill>
              </a:rPr>
              <a:t>Развивать речь, языковое чутье, воображение, фантазию, память.</a:t>
            </a:r>
            <a:endParaRPr lang="ru-RU" altLang="ru-RU" sz="1100">
              <a:solidFill>
                <a:srgbClr val="002060"/>
              </a:solidFill>
            </a:endParaRPr>
          </a:p>
          <a:p>
            <a:pPr>
              <a:spcBef>
                <a:spcPct val="0"/>
              </a:spcBef>
            </a:pPr>
            <a:r>
              <a:rPr lang="ru-RU" altLang="ru-RU" sz="1400">
                <a:solidFill>
                  <a:srgbClr val="002060"/>
                </a:solidFill>
              </a:rPr>
              <a:t>Прививать интерес к книге и художественной литературе, показывать ее как возможность понять себя, людей, окружающий мир.</a:t>
            </a:r>
            <a:endParaRPr lang="ru-RU" altLang="ru-RU" sz="1100">
              <a:solidFill>
                <a:srgbClr val="002060"/>
              </a:solidFill>
            </a:endParaRPr>
          </a:p>
          <a:p>
            <a:pPr>
              <a:spcBef>
                <a:spcPct val="0"/>
              </a:spcBef>
            </a:pPr>
            <a:r>
              <a:rPr lang="ru-RU" altLang="ru-RU" sz="1400">
                <a:solidFill>
                  <a:srgbClr val="002060"/>
                </a:solidFill>
              </a:rPr>
              <a:t>Показывать связь литературы с фольклором, другими видами искусства.</a:t>
            </a:r>
            <a:endParaRPr lang="ru-RU" altLang="ru-RU" sz="1100">
              <a:solidFill>
                <a:srgbClr val="002060"/>
              </a:solidFill>
            </a:endParaRPr>
          </a:p>
          <a:p>
            <a:pPr>
              <a:spcBef>
                <a:spcPct val="0"/>
              </a:spcBef>
            </a:pPr>
            <a:r>
              <a:rPr lang="ru-RU" altLang="ru-RU" sz="1400">
                <a:solidFill>
                  <a:srgbClr val="002060"/>
                </a:solidFill>
              </a:rPr>
              <a:t>Знакомить с ритмом, рифмой, музыкой стиха.</a:t>
            </a:r>
            <a:endParaRPr lang="ru-RU" altLang="ru-RU" sz="1100">
              <a:solidFill>
                <a:srgbClr val="002060"/>
              </a:solidFill>
            </a:endParaRPr>
          </a:p>
          <a:p>
            <a:pPr>
              <a:spcBef>
                <a:spcPct val="0"/>
              </a:spcBef>
            </a:pPr>
            <a:r>
              <a:rPr lang="ru-RU" altLang="ru-RU" sz="1400">
                <a:solidFill>
                  <a:srgbClr val="002060"/>
                </a:solidFill>
              </a:rPr>
              <a:t>Учить детей через книгу сопереживать , сострадать, сочувствовать.</a:t>
            </a:r>
            <a:endParaRPr lang="ru-RU" altLang="ru-RU" sz="900"/>
          </a:p>
          <a:p>
            <a:pPr>
              <a:spcBef>
                <a:spcPct val="0"/>
              </a:spcBef>
              <a:buFontTx/>
              <a:buNone/>
            </a:pPr>
            <a:endParaRPr lang="ru-RU" altLang="ru-RU" sz="1800"/>
          </a:p>
        </p:txBody>
      </p:sp>
      <p:pic>
        <p:nvPicPr>
          <p:cNvPr id="34819" name="Рисунок 6" descr="mod_article518981_21.png">
            <a:extLst>
              <a:ext uri="{FF2B5EF4-FFF2-40B4-BE49-F238E27FC236}">
                <a16:creationId xmlns:a16="http://schemas.microsoft.com/office/drawing/2014/main" id="{9BE73CD2-1A27-0782-69BD-EBC496EAC86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348038" y="2997200"/>
            <a:ext cx="2541587"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wipe dir="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1">
            <a:extLst>
              <a:ext uri="{FF2B5EF4-FFF2-40B4-BE49-F238E27FC236}">
                <a16:creationId xmlns:a16="http://schemas.microsoft.com/office/drawing/2014/main" id="{7B8B18A3-C275-58DB-B84C-A00A96E5DD12}"/>
              </a:ext>
            </a:extLst>
          </p:cNvPr>
          <p:cNvSpPr>
            <a:spLocks noChangeArrowheads="1"/>
          </p:cNvSpPr>
          <p:nvPr/>
        </p:nvSpPr>
        <p:spPr bwMode="auto">
          <a:xfrm>
            <a:off x="827088" y="549275"/>
            <a:ext cx="7956550" cy="547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spcBef>
                <a:spcPct val="0"/>
              </a:spcBef>
              <a:buFontTx/>
              <a:buNone/>
            </a:pPr>
            <a:r>
              <a:rPr lang="ru-RU" altLang="ru-RU" sz="1400" b="1">
                <a:solidFill>
                  <a:srgbClr val="002060"/>
                </a:solidFill>
              </a:rPr>
              <a:t>                                   Воспитание  культуры чтения младших школьников.</a:t>
            </a:r>
            <a:endParaRPr lang="ru-RU" altLang="ru-RU" sz="900"/>
          </a:p>
          <a:p>
            <a:pPr>
              <a:spcBef>
                <a:spcPct val="0"/>
              </a:spcBef>
              <a:buFontTx/>
              <a:buNone/>
            </a:pPr>
            <a:r>
              <a:rPr lang="ru-RU" altLang="ru-RU" sz="1400">
                <a:solidFill>
                  <a:srgbClr val="002060"/>
                </a:solidFill>
              </a:rPr>
              <a:t>Как научить ребенка любить литературу? Научить сложному искусству чтения и понимания книги очень трудно. С.Маршак говорил, что есть талант (а он спрятан в каждом), его надо открыть, вырастить и воспитать.</a:t>
            </a:r>
            <a:endParaRPr lang="ru-RU" altLang="ru-RU" sz="900"/>
          </a:p>
          <a:p>
            <a:pPr>
              <a:spcBef>
                <a:spcPct val="0"/>
              </a:spcBef>
              <a:buFontTx/>
              <a:buNone/>
            </a:pPr>
            <a:r>
              <a:rPr lang="ru-RU" altLang="ru-RU" sz="1400">
                <a:solidFill>
                  <a:srgbClr val="002060"/>
                </a:solidFill>
              </a:rPr>
              <a:t>Книга вводит ребенка в самое сложное в жизни – в мир человеческих чувств, радостей и страданий, отношений, побуждений, мыслей, поступков, характеров. Книга учит “вглядываться” в человека, видеть и понимать его, воспитывает человечность.</a:t>
            </a:r>
            <a:endParaRPr lang="ru-RU" altLang="ru-RU" sz="900"/>
          </a:p>
          <a:p>
            <a:pPr>
              <a:spcBef>
                <a:spcPct val="0"/>
              </a:spcBef>
              <a:buFontTx/>
              <a:buNone/>
            </a:pPr>
            <a:r>
              <a:rPr lang="ru-RU" altLang="ru-RU" sz="1400">
                <a:solidFill>
                  <a:srgbClr val="002060"/>
                </a:solidFill>
              </a:rPr>
              <a:t>Читатель в ребенке начинается раньше, чем он научится читать. Умение составлять слоги и слова – это лишь техника, настоящее чтение – это источник духовного обогащения. И очень много может дать ребенку школьная библиотека.</a:t>
            </a:r>
            <a:endParaRPr lang="ru-RU" altLang="ru-RU" sz="900"/>
          </a:p>
          <a:p>
            <a:pPr>
              <a:spcBef>
                <a:spcPct val="0"/>
              </a:spcBef>
              <a:buFontTx/>
              <a:buNone/>
            </a:pPr>
            <a:r>
              <a:rPr lang="ru-RU" altLang="ru-RU" sz="1400">
                <a:solidFill>
                  <a:srgbClr val="002060"/>
                </a:solidFill>
              </a:rPr>
              <a:t>В библиотеке нашей школы создана непринужденная дружеская атмосфера общения с маленьким читателем, вызванная обоюдным интересом к книге. Библиотекарь – это посредник между читателем и книгой, читателем и писателем. Своим руководством я соединяю возможности эстетического восприятия ребенка и художественный образ книги. Педагогически целенаправленное воздействие на ребенка-читателя опирается на учет возрастных индивидуально-психологических особенностей его личности. Начальный период школьного детства 6-7 лет характеризуется несоответствием между относительно высокими требованиями восприятия произведения и несовершенной техникой чтения. Одной из задач, стоящих перед библиотекарем в руководстве чтением детей 6-7 лет, является воспитание устойчивого интереса к книге и желания преодолеть трудности чтения. Записывая первоклассников в библиотеку, я узнаю через классных руководителей, как они читают. Это во многом определяет, какие книги рекомендовать им для самостоятельного чтения, а с какими они должны познакомиться, слушая чтение взрослого – родителей, библиотекаря.</a:t>
            </a:r>
          </a:p>
          <a:p>
            <a:pPr>
              <a:spcBef>
                <a:spcPct val="0"/>
              </a:spcBef>
              <a:buFontTx/>
              <a:buNone/>
            </a:pPr>
            <a:endParaRPr lang="ru-RU" altLang="ru-RU" sz="1400">
              <a:solidFill>
                <a:srgbClr val="002060"/>
              </a:solidFill>
            </a:endParaRPr>
          </a:p>
          <a:p>
            <a:pPr>
              <a:spcBef>
                <a:spcPct val="0"/>
              </a:spcBef>
              <a:buFontTx/>
              <a:buNone/>
            </a:pPr>
            <a:endParaRPr lang="ru-RU" altLang="ru-RU" sz="1400">
              <a:solidFill>
                <a:srgbClr val="002060"/>
              </a:solidFill>
            </a:endParaRPr>
          </a:p>
          <a:p>
            <a:pPr>
              <a:spcBef>
                <a:spcPct val="0"/>
              </a:spcBef>
              <a:buFontTx/>
              <a:buNone/>
            </a:pPr>
            <a:endParaRPr lang="ru-RU" altLang="ru-RU" sz="1400">
              <a:solidFill>
                <a:srgbClr val="002060"/>
              </a:solidFill>
            </a:endParaRPr>
          </a:p>
        </p:txBody>
      </p:sp>
      <p:sp>
        <p:nvSpPr>
          <p:cNvPr id="35843" name="Rectangle 2">
            <a:extLst>
              <a:ext uri="{FF2B5EF4-FFF2-40B4-BE49-F238E27FC236}">
                <a16:creationId xmlns:a16="http://schemas.microsoft.com/office/drawing/2014/main" id="{C9DE489A-1B09-546D-F26C-3F2FDED0184C}"/>
              </a:ext>
            </a:extLst>
          </p:cNvPr>
          <p:cNvSpPr>
            <a:spLocks noChangeArrowheads="1"/>
          </p:cNvSpPr>
          <p:nvPr/>
        </p:nvSpPr>
        <p:spPr bwMode="auto">
          <a:xfrm>
            <a:off x="755650" y="5300663"/>
            <a:ext cx="78835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spcBef>
                <a:spcPct val="0"/>
              </a:spcBef>
              <a:buFontTx/>
              <a:buNone/>
            </a:pPr>
            <a:r>
              <a:rPr lang="ru-RU" altLang="ru-RU" sz="1400">
                <a:solidFill>
                  <a:srgbClr val="002060"/>
                </a:solidFill>
              </a:rPr>
              <a:t>В эмоциональной сфере детей 8-9 лет происходят определенные изменения: чувства и переживания становятся сложнее и богаче. Маленький читатель уже может регистрировать и осмыслять свои эмоции, что делает возможным более глубокое отношение к литературному произведению.</a:t>
            </a:r>
            <a:endParaRPr lang="ru-RU" altLang="ru-RU" sz="1800"/>
          </a:p>
        </p:txBody>
      </p:sp>
    </p:spTree>
  </p:cSld>
  <p:clrMapOvr>
    <a:masterClrMapping/>
  </p:clrMapOvr>
  <p:transition spd="slow">
    <p:wipe dir="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1">
            <a:extLst>
              <a:ext uri="{FF2B5EF4-FFF2-40B4-BE49-F238E27FC236}">
                <a16:creationId xmlns:a16="http://schemas.microsoft.com/office/drawing/2014/main" id="{61B05A16-49CA-C4A1-6AA4-79DCA66B53A9}"/>
              </a:ext>
            </a:extLst>
          </p:cNvPr>
          <p:cNvSpPr>
            <a:spLocks noChangeArrowheads="1"/>
          </p:cNvSpPr>
          <p:nvPr/>
        </p:nvSpPr>
        <p:spPr bwMode="auto">
          <a:xfrm>
            <a:off x="755650" y="765175"/>
            <a:ext cx="7848600" cy="553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spcBef>
                <a:spcPct val="0"/>
              </a:spcBef>
              <a:buFontTx/>
              <a:buNone/>
            </a:pPr>
            <a:r>
              <a:rPr lang="ru-RU" altLang="ru-RU" sz="1400">
                <a:solidFill>
                  <a:srgbClr val="002060"/>
                </a:solidFill>
              </a:rPr>
              <a:t>Читатели 8-9 лет уже способны смотреть на своих героев и события, изображенные в книге, не изнутри, а как бы со стороны, поэтому возникают условия для более мотивированного, а значит, и более глубокого оценочного отношения к изображаемому.</a:t>
            </a:r>
            <a:endParaRPr lang="ru-RU" altLang="ru-RU" sz="900"/>
          </a:p>
          <a:p>
            <a:pPr>
              <a:spcBef>
                <a:spcPct val="0"/>
              </a:spcBef>
              <a:buFontTx/>
              <a:buNone/>
            </a:pPr>
            <a:r>
              <a:rPr lang="ru-RU" altLang="ru-RU" sz="1400">
                <a:solidFill>
                  <a:srgbClr val="002060"/>
                </a:solidFill>
              </a:rPr>
              <a:t>Однако свое отношение к прочитанному они еще не могут выразить в суждениях. Всю гамму своих переживаний они чаще выражают одним словом – “нравится”. Этот универсальный критерий отношения к прочитанному характерен именно для данного возраста.</a:t>
            </a:r>
            <a:endParaRPr lang="ru-RU" altLang="ru-RU" sz="900"/>
          </a:p>
          <a:p>
            <a:pPr>
              <a:spcBef>
                <a:spcPct val="0"/>
              </a:spcBef>
              <a:buFontTx/>
              <a:buNone/>
            </a:pPr>
            <a:r>
              <a:rPr lang="ru-RU" altLang="ru-RU" sz="1400">
                <a:solidFill>
                  <a:srgbClr val="002060"/>
                </a:solidFill>
              </a:rPr>
              <a:t>Я думаю, что влияние библиотекаря на чтение ребенка возможно лишь в том случае, если читатель видит в нем доброго, умного собеседника, знатока книг, к которому можно обратиться за помощью.</a:t>
            </a:r>
            <a:endParaRPr lang="ru-RU" altLang="ru-RU" sz="900"/>
          </a:p>
          <a:p>
            <a:pPr>
              <a:spcBef>
                <a:spcPct val="0"/>
              </a:spcBef>
              <a:buFontTx/>
              <a:buNone/>
            </a:pPr>
            <a:r>
              <a:rPr lang="ru-RU" altLang="ru-RU" sz="1400">
                <a:solidFill>
                  <a:srgbClr val="002060"/>
                </a:solidFill>
              </a:rPr>
              <a:t>В духовный мир читателя младшей возрастной группы должно войти самое ценное, то, что соответствует уровню его развития – умственного, эмоционального, эстетического – и, в тоже время, способствует его дальнейшему развитию.</a:t>
            </a:r>
            <a:endParaRPr lang="ru-RU" altLang="ru-RU" sz="900"/>
          </a:p>
          <a:p>
            <a:pPr>
              <a:spcBef>
                <a:spcPct val="0"/>
              </a:spcBef>
              <a:buFontTx/>
              <a:buNone/>
            </a:pPr>
            <a:r>
              <a:rPr lang="ru-RU" altLang="ru-RU" sz="1400">
                <a:solidFill>
                  <a:srgbClr val="002060"/>
                </a:solidFill>
              </a:rPr>
              <a:t>В своей практике я использую методы индивидуального и массового руководства чтением и их формы.</a:t>
            </a:r>
            <a:endParaRPr lang="ru-RU" altLang="ru-RU" sz="900"/>
          </a:p>
          <a:p>
            <a:pPr eaLnBrk="1" hangingPunct="1">
              <a:spcBef>
                <a:spcPct val="0"/>
              </a:spcBef>
              <a:buFontTx/>
              <a:buNone/>
            </a:pPr>
            <a:r>
              <a:rPr lang="ru-RU" altLang="ru-RU" sz="1400">
                <a:solidFill>
                  <a:srgbClr val="002060"/>
                </a:solidFill>
              </a:rPr>
              <a:t>В основе индивидуального метода руководства чтением – учет индивидуальных особенностей читательского развития ребенка, его интересов, увлечений, способностей. В повседневной работе на абонементе и в читальном зале широко распространены рекомендательные беседы, беседы о прочитанном, индивидуальные консультации у книжных выставок.</a:t>
            </a:r>
          </a:p>
          <a:p>
            <a:pPr eaLnBrk="1" hangingPunct="1">
              <a:spcBef>
                <a:spcPct val="0"/>
              </a:spcBef>
              <a:buFontTx/>
              <a:buNone/>
            </a:pPr>
            <a:r>
              <a:rPr lang="ru-RU" altLang="ru-RU" sz="1400">
                <a:solidFill>
                  <a:srgbClr val="002060"/>
                </a:solidFill>
              </a:rPr>
              <a:t>Во время рекомендательной беседы я не только помогаю выбрать конкретную книгу, но и вызываю у читателя интерес к ней, создавая соответствующую установку ее восприятия. Характер рекомендательной беседы зависит от запросов читателя, его возраста, уровня его развития. Сначала выясняю, о чем хотел бы прочитать ребенок, затем показываю книги различной тематики, коротко знакомя ребенка с их содержанием. Это помогает читателю сделать выбор, приучает точнее формулировать спрос.</a:t>
            </a:r>
          </a:p>
          <a:p>
            <a:pPr eaLnBrk="1" hangingPunct="1">
              <a:spcBef>
                <a:spcPct val="0"/>
              </a:spcBef>
              <a:buFontTx/>
              <a:buNone/>
            </a:pPr>
            <a:endParaRPr lang="ru-RU" altLang="ru-RU" sz="1400">
              <a:solidFill>
                <a:srgbClr val="002060"/>
              </a:solidFill>
            </a:endParaRPr>
          </a:p>
          <a:p>
            <a:pPr>
              <a:spcBef>
                <a:spcPct val="0"/>
              </a:spcBef>
              <a:buFontTx/>
              <a:buNone/>
            </a:pPr>
            <a:endParaRPr lang="ru-RU" altLang="ru-RU" sz="1800"/>
          </a:p>
        </p:txBody>
      </p:sp>
    </p:spTree>
  </p:cSld>
  <p:clrMapOvr>
    <a:masterClrMapping/>
  </p:clrMapOvr>
  <p:transition spd="slow">
    <p:wipe dir="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1">
            <a:extLst>
              <a:ext uri="{FF2B5EF4-FFF2-40B4-BE49-F238E27FC236}">
                <a16:creationId xmlns:a16="http://schemas.microsoft.com/office/drawing/2014/main" id="{A3F18EA4-26A4-F534-124B-E59081581714}"/>
              </a:ext>
            </a:extLst>
          </p:cNvPr>
          <p:cNvSpPr>
            <a:spLocks noChangeArrowheads="1"/>
          </p:cNvSpPr>
          <p:nvPr/>
        </p:nvSpPr>
        <p:spPr bwMode="auto">
          <a:xfrm>
            <a:off x="827088" y="765175"/>
            <a:ext cx="7561262" cy="5046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spcBef>
                <a:spcPct val="0"/>
              </a:spcBef>
              <a:buFontTx/>
              <a:buNone/>
            </a:pPr>
            <a:r>
              <a:rPr lang="ru-RU" altLang="ru-RU" sz="1400">
                <a:solidFill>
                  <a:srgbClr val="002060"/>
                </a:solidFill>
              </a:rPr>
              <a:t>При рекомендации произведения художественной литературы читателям 6-9 лет я читаю яркий эпизод из книги, или рассказываю о ее главном герое, показываю одну-две иллюстрации.</a:t>
            </a:r>
            <a:endParaRPr lang="ru-RU" altLang="ru-RU" sz="1400"/>
          </a:p>
          <a:p>
            <a:pPr>
              <a:spcBef>
                <a:spcPct val="0"/>
              </a:spcBef>
              <a:buFontTx/>
              <a:buNone/>
            </a:pPr>
            <a:r>
              <a:rPr lang="ru-RU" altLang="ru-RU" sz="1400">
                <a:solidFill>
                  <a:srgbClr val="002060"/>
                </a:solidFill>
              </a:rPr>
              <a:t>При возвращении книги читателем я снова провожу с ним беседу. Стремясь закрепить и углубить у детей эмоциональные впечатления и знания, которые они получают, читая книгу, я заранее продумываю вопросы к читателю. Первый вопрос должен побуждать читателя проявить свое отношение к книге или вспомнить наиболее понравившиеся места в ней.</a:t>
            </a:r>
            <a:endParaRPr lang="ru-RU" altLang="ru-RU" sz="1400"/>
          </a:p>
          <a:p>
            <a:pPr>
              <a:spcBef>
                <a:spcPct val="0"/>
              </a:spcBef>
              <a:buFontTx/>
              <a:buNone/>
            </a:pPr>
            <a:r>
              <a:rPr lang="ru-RU" altLang="ru-RU" sz="1400">
                <a:solidFill>
                  <a:srgbClr val="002060"/>
                </a:solidFill>
              </a:rPr>
              <a:t>Беседа о прочитанном позволяет мне понять уровень и качество восприятия читателем книги. Если она была рекомендована мной, то во время беседы я определяю педагогическую состоятельность своей рекомендации. Беседа о прочитанном как бы продлевает воздействие произведения на читателя, на его сознание и чувства.</a:t>
            </a:r>
            <a:endParaRPr lang="ru-RU" altLang="ru-RU" sz="1400"/>
          </a:p>
          <a:p>
            <a:pPr>
              <a:spcBef>
                <a:spcPct val="0"/>
              </a:spcBef>
              <a:buFontTx/>
              <a:buNone/>
            </a:pPr>
            <a:r>
              <a:rPr lang="ru-RU" altLang="ru-RU" sz="1400">
                <a:solidFill>
                  <a:srgbClr val="002060"/>
                </a:solidFill>
              </a:rPr>
              <a:t>Индивидуальное руководство чтением требует от библиотекаря творчества и мастерства, знания литературы и своего читателя.</a:t>
            </a:r>
            <a:endParaRPr lang="ru-RU" altLang="ru-RU" sz="1400"/>
          </a:p>
          <a:p>
            <a:pPr>
              <a:spcBef>
                <a:spcPct val="0"/>
              </a:spcBef>
              <a:buFontTx/>
              <a:buNone/>
            </a:pPr>
            <a:r>
              <a:rPr lang="ru-RU" altLang="ru-RU" sz="1400">
                <a:solidFill>
                  <a:srgbClr val="002060"/>
                </a:solidFill>
              </a:rPr>
              <a:t>Основными формами массового руководства чтением детей являются книжные выставки, обзоры литературы, циклы чтений, групповые беседы о прочитанном, обсуждения книг, разнообразные литературные праздники и игры.</a:t>
            </a:r>
            <a:endParaRPr lang="ru-RU" altLang="ru-RU" sz="1400"/>
          </a:p>
          <a:p>
            <a:pPr>
              <a:spcBef>
                <a:spcPct val="0"/>
              </a:spcBef>
              <a:buFontTx/>
              <a:buNone/>
            </a:pPr>
            <a:r>
              <a:rPr lang="ru-RU" altLang="ru-RU" sz="1400">
                <a:solidFill>
                  <a:srgbClr val="002060"/>
                </a:solidFill>
              </a:rPr>
              <a:t>Книжная выставка экспонируется в течение определенного времени, призвана возбудить интерес к литературе, а также к вопросам и темам, которые раньше не привлекали его внимание. В течение учебного года в библиотеке работают постоянные и переменные выставки. Постоянные книжные выставки: “Чудеса со всего света”, “Из глубины веков”, “Лесная азбука”, “В гостях у сказки”, “Королевство приключений”, “Малышкины книжки”. Переменные книжные выставки формируются к важнейшим историческим датам, праздникам, юбилеям писателей, поэтов, деятелей искусства, науки и техники.</a:t>
            </a:r>
          </a:p>
          <a:p>
            <a:pPr>
              <a:spcBef>
                <a:spcPct val="0"/>
              </a:spcBef>
              <a:buFontTx/>
              <a:buNone/>
            </a:pPr>
            <a:endParaRPr lang="ru-RU" altLang="ru-RU" sz="1400">
              <a:solidFill>
                <a:srgbClr val="002060"/>
              </a:solidFill>
            </a:endParaRPr>
          </a:p>
        </p:txBody>
      </p:sp>
    </p:spTree>
  </p:cSld>
  <p:clrMapOvr>
    <a:masterClrMapping/>
  </p:clrMapOvr>
  <p:transition spd="slow">
    <p:wipe dir="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1">
            <a:extLst>
              <a:ext uri="{FF2B5EF4-FFF2-40B4-BE49-F238E27FC236}">
                <a16:creationId xmlns:a16="http://schemas.microsoft.com/office/drawing/2014/main" id="{CE0AD470-A2A4-7C51-8D0D-999E26C2FCE7}"/>
              </a:ext>
            </a:extLst>
          </p:cNvPr>
          <p:cNvSpPr>
            <a:spLocks noChangeArrowheads="1"/>
          </p:cNvSpPr>
          <p:nvPr/>
        </p:nvSpPr>
        <p:spPr bwMode="auto">
          <a:xfrm>
            <a:off x="755650" y="590550"/>
            <a:ext cx="7704138" cy="575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spcBef>
                <a:spcPct val="0"/>
              </a:spcBef>
              <a:buFontTx/>
              <a:buNone/>
            </a:pPr>
            <a:r>
              <a:rPr lang="ru-RU" altLang="ru-RU" sz="1400">
                <a:solidFill>
                  <a:srgbClr val="002060"/>
                </a:solidFill>
              </a:rPr>
              <a:t>Этапы организации выставки таковы: в соответствии с ее целевым назначением я отбираю литературу, цитаты, иллюстрации, готовлю вопросы к читателям, пишу яркий выразительный заголовок, определяю основные разделы, продумываю всю композицию и оформляю и размещаю выставку. Я систематически рассказываю о выставке читателям, провожу по ней обзор, иначе она будет малоэффективной. Организую учет выданных книг, анализирую какие книги и почему имели успех, а какие не вызвали у ребят никакого интереса.</a:t>
            </a:r>
            <a:endParaRPr lang="ru-RU" altLang="ru-RU" sz="900">
              <a:solidFill>
                <a:srgbClr val="002060"/>
              </a:solidFill>
            </a:endParaRPr>
          </a:p>
          <a:p>
            <a:pPr>
              <a:spcBef>
                <a:spcPct val="0"/>
              </a:spcBef>
              <a:buFontTx/>
              <a:buNone/>
            </a:pPr>
            <a:r>
              <a:rPr lang="ru-RU" altLang="ru-RU" sz="1400">
                <a:solidFill>
                  <a:srgbClr val="002060"/>
                </a:solidFill>
              </a:rPr>
              <a:t>Особое место в творческом воспитании и развитии детей занимают литературные праздники. Привлекают его широкие педагогические возможности: для активных читателей – участников различных литературных объединений при библиотеке – это форма подведения определенного итога в работе, праздник творчества ребят; для других участников – эмоционально привлекательная форма рекомендации книг, пробуждения и формирования читательского интереса.</a:t>
            </a:r>
            <a:endParaRPr lang="ru-RU" altLang="ru-RU" sz="900">
              <a:solidFill>
                <a:srgbClr val="002060"/>
              </a:solidFill>
            </a:endParaRPr>
          </a:p>
          <a:p>
            <a:pPr>
              <a:spcBef>
                <a:spcPct val="0"/>
              </a:spcBef>
              <a:buFontTx/>
              <a:buNone/>
            </a:pPr>
            <a:r>
              <a:rPr lang="ru-RU" altLang="ru-RU" sz="1400">
                <a:solidFill>
                  <a:srgbClr val="002060"/>
                </a:solidFill>
              </a:rPr>
              <a:t>Литературный праздник – это сценическое произведение, поэтому для его подготовки нужны коллектив “актеров”, репетиции, определенные знания в области законов театрального действия, творческие способности у читателей. Для усиления воздействия произносимого слова необходимо художественное сопровождение, необычная расстановка исполнителей на сцене и т.д. Отрывки из произведений необязательно учить наизусть, их можно читать и по книге, важно только, чтобы чтение было выразительным и ложилось на музыку, которая усиливает воздействие текста.</a:t>
            </a:r>
            <a:endParaRPr lang="ru-RU" altLang="ru-RU" sz="900">
              <a:solidFill>
                <a:srgbClr val="002060"/>
              </a:solidFill>
            </a:endParaRPr>
          </a:p>
          <a:p>
            <a:pPr>
              <a:spcBef>
                <a:spcPct val="0"/>
              </a:spcBef>
              <a:buFontTx/>
              <a:buNone/>
            </a:pPr>
            <a:r>
              <a:rPr lang="ru-RU" altLang="ru-RU" sz="1400">
                <a:solidFill>
                  <a:srgbClr val="002060"/>
                </a:solidFill>
              </a:rPr>
              <a:t>Цель моей работы в клубе – развитие литературных способностей учеников, формирование читательской активности, умение ориентироваться в мире книг, потребность и способность выбрать себе книги для чтения. Я считаю, что чтение школьника должно быть занятием добровольным и увлекательным. Поэтому я стремлюсь включать в занятия произведения разнообразные по жанрам и уровням сложности для восприятия: сказки, стихи, рассказы, загадки, песенки, скороговорки, литературные миниатюры, фрагменты больших произведений. Использую различные литературные и речевые задания и игры.</a:t>
            </a:r>
          </a:p>
          <a:p>
            <a:pPr>
              <a:spcBef>
                <a:spcPct val="0"/>
              </a:spcBef>
              <a:buFontTx/>
              <a:buNone/>
            </a:pPr>
            <a:endParaRPr lang="ru-RU" altLang="ru-RU" sz="1800">
              <a:solidFill>
                <a:srgbClr val="002060"/>
              </a:solidFill>
            </a:endParaRPr>
          </a:p>
        </p:txBody>
      </p:sp>
    </p:spTree>
  </p:cSld>
  <p:clrMapOvr>
    <a:masterClrMapping/>
  </p:clrMapOvr>
  <p:transition spd="slow">
    <p:wipe dir="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Прямоугольник 3">
            <a:extLst>
              <a:ext uri="{FF2B5EF4-FFF2-40B4-BE49-F238E27FC236}">
                <a16:creationId xmlns:a16="http://schemas.microsoft.com/office/drawing/2014/main" id="{B9D8F651-FA70-AF74-00FD-0CE821401487}"/>
              </a:ext>
            </a:extLst>
          </p:cNvPr>
          <p:cNvSpPr>
            <a:spLocks noChangeArrowheads="1"/>
          </p:cNvSpPr>
          <p:nvPr/>
        </p:nvSpPr>
        <p:spPr bwMode="auto">
          <a:xfrm>
            <a:off x="827088" y="836613"/>
            <a:ext cx="7561262"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r>
              <a:rPr lang="ru-RU" altLang="ru-RU" sz="1400">
                <a:solidFill>
                  <a:srgbClr val="002060"/>
                </a:solidFill>
              </a:rPr>
              <a:t>Цель занятий – развить интеллектуальную и психоэмоциональную сферу личности средствами театрального искусства. Российская школа актерского тренинга, сложившаяся за последнее столетие и активно используемая сейчас психологами, предполагает систему упражнений на развитие произвольного внимания, памяти, фантазии, устной речи, пластики, коммуникативных способностей. Цель занятий – развить интеллектуальную и психоэмоциональную сферу личности средствами театрального искусства. Российская школа актерского тренинга, сложившаяся за последнее столетие и активно используемая сейчас психологами, предполагает систему упражнений на развитие произвольного внимания, памяти, фантазии, устной речи, пластики, коммуникативных способностей. В тоже время на занятиях я знакомлю ребят с видами и жанрами театрального искусства, с процессом подготовки спектакля, с театральными профессиями, со спецификой актерского мастерства. При изучении вопросов теории эффективен деятельный подход: ученики 2-3 классов пытаются создать свои собственные пьесы по сказкам “Репка”, “Курочка Ряба”, рисуют эскизы декораций и костюмов, пробуют себя в роли режиссера, через сюжетно-ролевые игры отрабатываются правила культурного поведения в театре.</a:t>
            </a:r>
          </a:p>
          <a:p>
            <a:pPr eaLnBrk="1" hangingPunct="1">
              <a:spcBef>
                <a:spcPct val="0"/>
              </a:spcBef>
              <a:buFontTx/>
              <a:buNone/>
            </a:pPr>
            <a:r>
              <a:rPr lang="ru-RU" altLang="ru-RU" sz="1400">
                <a:solidFill>
                  <a:srgbClr val="002060"/>
                </a:solidFill>
              </a:rPr>
              <a:t>Мне хочется, чтобы каждый ребенок почувствовал себя личностью, знал, что он является членом своего коллектива, что вместе с товарищами может совершать интересные дела.</a:t>
            </a:r>
          </a:p>
          <a:p>
            <a:pPr eaLnBrk="1" hangingPunct="1">
              <a:spcBef>
                <a:spcPct val="0"/>
              </a:spcBef>
              <a:buFontTx/>
              <a:buNone/>
            </a:pPr>
            <a:r>
              <a:rPr lang="ru-RU" altLang="ru-RU" sz="1400">
                <a:solidFill>
                  <a:srgbClr val="002060"/>
                </a:solidFill>
              </a:rPr>
              <a:t>Например, поучаствовать в школьном конкурсе рисунков о родном крае  “Я люблю…”. Лучшими работами мы украшаем библиотеку.</a:t>
            </a:r>
          </a:p>
          <a:p>
            <a:pPr eaLnBrk="1" hangingPunct="1">
              <a:spcBef>
                <a:spcPct val="0"/>
              </a:spcBef>
              <a:buFontTx/>
              <a:buNone/>
            </a:pPr>
            <a:endParaRPr lang="ru-RU" altLang="ru-RU" sz="1400">
              <a:solidFill>
                <a:srgbClr val="002060"/>
              </a:solidFill>
            </a:endParaRPr>
          </a:p>
        </p:txBody>
      </p:sp>
      <p:pic>
        <p:nvPicPr>
          <p:cNvPr id="39939" name="Рисунок 4" descr="http://festival.1september.ru/articles/104638/img4.jpg">
            <a:extLst>
              <a:ext uri="{FF2B5EF4-FFF2-40B4-BE49-F238E27FC236}">
                <a16:creationId xmlns:a16="http://schemas.microsoft.com/office/drawing/2014/main" id="{0B6FCE8F-5D21-8290-FCC4-DC0FE967E5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43213" y="5084763"/>
            <a:ext cx="1728787" cy="1296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0" name="Рисунок 5" descr="http://festival.1september.ru/articles/104638/img5.jpg">
            <a:extLst>
              <a:ext uri="{FF2B5EF4-FFF2-40B4-BE49-F238E27FC236}">
                <a16:creationId xmlns:a16="http://schemas.microsoft.com/office/drawing/2014/main" id="{0D72D087-CD9C-B746-A661-6398E39D22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9700" y="5084763"/>
            <a:ext cx="1728788" cy="1296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wipe dir="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Прямоугольник 3">
            <a:extLst>
              <a:ext uri="{FF2B5EF4-FFF2-40B4-BE49-F238E27FC236}">
                <a16:creationId xmlns:a16="http://schemas.microsoft.com/office/drawing/2014/main" id="{3097BB0A-4763-E872-A8E0-5BE22BA15A87}"/>
              </a:ext>
            </a:extLst>
          </p:cNvPr>
          <p:cNvSpPr>
            <a:spLocks noChangeArrowheads="1"/>
          </p:cNvSpPr>
          <p:nvPr/>
        </p:nvSpPr>
        <p:spPr bwMode="auto">
          <a:xfrm>
            <a:off x="971550" y="692150"/>
            <a:ext cx="72009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r>
              <a:rPr lang="ru-RU" altLang="ru-RU" sz="1400">
                <a:solidFill>
                  <a:srgbClr val="002060"/>
                </a:solidFill>
              </a:rPr>
              <a:t>С удовольствием ребята сочиняют стихи, придумывают истории о родном крае.  </a:t>
            </a:r>
          </a:p>
        </p:txBody>
      </p:sp>
      <p:sp>
        <p:nvSpPr>
          <p:cNvPr id="40963" name="Rectangle 1">
            <a:extLst>
              <a:ext uri="{FF2B5EF4-FFF2-40B4-BE49-F238E27FC236}">
                <a16:creationId xmlns:a16="http://schemas.microsoft.com/office/drawing/2014/main" id="{8F3E3A8A-A6D2-78E2-6793-56D0DA4E3291}"/>
              </a:ext>
            </a:extLst>
          </p:cNvPr>
          <p:cNvSpPr>
            <a:spLocks noChangeArrowheads="1"/>
          </p:cNvSpPr>
          <p:nvPr/>
        </p:nvSpPr>
        <p:spPr bwMode="auto">
          <a:xfrm>
            <a:off x="900113" y="944563"/>
            <a:ext cx="7559675" cy="504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spcBef>
                <a:spcPct val="0"/>
              </a:spcBef>
              <a:buFontTx/>
              <a:buNone/>
            </a:pPr>
            <a:r>
              <a:rPr lang="ru-RU" altLang="ru-RU" sz="1400">
                <a:solidFill>
                  <a:srgbClr val="002060"/>
                </a:solidFill>
              </a:rPr>
              <a:t>В течение года в библиотеке я провожу занятия по “Основам книжной культуры” для учащихся 1-4 классов.</a:t>
            </a:r>
            <a:endParaRPr lang="ru-RU" altLang="ru-RU" sz="1400"/>
          </a:p>
          <a:p>
            <a:pPr>
              <a:spcBef>
                <a:spcPct val="0"/>
              </a:spcBef>
              <a:buFontTx/>
              <a:buNone/>
            </a:pPr>
            <a:r>
              <a:rPr lang="ru-RU" altLang="ru-RU" sz="1400">
                <a:solidFill>
                  <a:srgbClr val="002060"/>
                </a:solidFill>
              </a:rPr>
              <a:t>Цель занятий – сформировать и развить базовые умения и навыки по основам библиотечно-библиографической грамотности.</a:t>
            </a:r>
            <a:endParaRPr lang="ru-RU" altLang="ru-RU" sz="1400"/>
          </a:p>
          <a:p>
            <a:pPr>
              <a:spcBef>
                <a:spcPct val="0"/>
              </a:spcBef>
              <a:buFontTx/>
              <a:buNone/>
            </a:pPr>
            <a:r>
              <a:rPr lang="ru-RU" altLang="ru-RU" sz="1400">
                <a:solidFill>
                  <a:srgbClr val="002060"/>
                </a:solidFill>
              </a:rPr>
              <a:t>Чтобы книга и чтение прочно вошли в духовную жизнь, важны как индивидуальный, так и массовый методы руководства чтением. Наибольший эффект приносит последовательная систематическая взаимосвязь этих методов с одной и той же конкретной читательской группой. Работа в прогимназии требует от библиотекаря большого и постоянного напряжения душевных и творческих сил.</a:t>
            </a:r>
            <a:endParaRPr lang="ru-RU" altLang="ru-RU" sz="1400"/>
          </a:p>
          <a:p>
            <a:pPr>
              <a:spcBef>
                <a:spcPct val="0"/>
              </a:spcBef>
              <a:buFontTx/>
              <a:buNone/>
            </a:pPr>
            <a:r>
              <a:rPr lang="ru-RU" altLang="ru-RU" sz="1400">
                <a:solidFill>
                  <a:srgbClr val="002060"/>
                </a:solidFill>
              </a:rPr>
              <a:t>Школьный библиотекарь сегодня должен обладать высоким профессионализмом и одновременно лучшими душевными качествами человека: верить в свою работу, любить детей, понимать их проблемы и внутренний мир, быть в курсе новых учебных программ, иметь представление о новых обучающих системах, уметь координировать работу с учителем в отношении каждого ребенка.</a:t>
            </a:r>
            <a:endParaRPr lang="ru-RU" altLang="ru-RU" sz="1400"/>
          </a:p>
          <a:p>
            <a:pPr>
              <a:spcBef>
                <a:spcPct val="0"/>
              </a:spcBef>
              <a:buFontTx/>
              <a:buNone/>
            </a:pPr>
            <a:r>
              <a:rPr lang="ru-RU" altLang="ru-RU" sz="1400">
                <a:solidFill>
                  <a:srgbClr val="002060"/>
                </a:solidFill>
              </a:rPr>
              <a:t>Координация работы и общение помогают и учителю, и библиотекарю решать свои частные задачи, в конечном счете, во имя одной общей цели – воспитания и образования конкретного ученика. Тогда возможен учет его особенностей, способностей к учебе, общего культурного уровня при подборе литературы и форм работы – как индивидуальной, так и с классом.</a:t>
            </a:r>
            <a:endParaRPr lang="ru-RU" altLang="ru-RU" sz="1400"/>
          </a:p>
          <a:p>
            <a:pPr>
              <a:spcBef>
                <a:spcPct val="0"/>
              </a:spcBef>
              <a:buFontTx/>
              <a:buNone/>
            </a:pPr>
            <a:r>
              <a:rPr lang="ru-RU" altLang="ru-RU" sz="1400">
                <a:solidFill>
                  <a:srgbClr val="002060"/>
                </a:solidFill>
              </a:rPr>
              <a:t>Учителя нашей школы  всегда в курсе поступления литературы в библиотеку. К их услугам информационные списки новинок учебной, методической, периодической литературы, обзоры на совещаниях, методических объединениях, индивидуальные беседы-обзоры, презентации в “Уголке учителя”.</a:t>
            </a:r>
            <a:endParaRPr lang="ru-RU" altLang="ru-RU" sz="1400"/>
          </a:p>
          <a:p>
            <a:pPr>
              <a:spcBef>
                <a:spcPct val="0"/>
              </a:spcBef>
              <a:buFontTx/>
              <a:buNone/>
            </a:pPr>
            <a:endParaRPr lang="ru-RU" altLang="ru-RU" sz="1400"/>
          </a:p>
        </p:txBody>
      </p:sp>
    </p:spTree>
  </p:cSld>
  <p:clrMapOvr>
    <a:masterClrMapping/>
  </p:clrMapOvr>
  <p:transition spd="slow">
    <p:wipe dir="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Прямоугольник 3">
            <a:extLst>
              <a:ext uri="{FF2B5EF4-FFF2-40B4-BE49-F238E27FC236}">
                <a16:creationId xmlns:a16="http://schemas.microsoft.com/office/drawing/2014/main" id="{34EED522-49D6-A6FC-D92D-8537F91A0DC9}"/>
              </a:ext>
            </a:extLst>
          </p:cNvPr>
          <p:cNvSpPr>
            <a:spLocks noChangeArrowheads="1"/>
          </p:cNvSpPr>
          <p:nvPr/>
        </p:nvSpPr>
        <p:spPr bwMode="auto">
          <a:xfrm>
            <a:off x="827088" y="836613"/>
            <a:ext cx="7345362"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spcBef>
                <a:spcPct val="0"/>
              </a:spcBef>
              <a:buFontTx/>
              <a:buNone/>
            </a:pPr>
            <a:r>
              <a:rPr lang="ru-RU" altLang="ru-RU" sz="1400">
                <a:solidFill>
                  <a:srgbClr val="002060"/>
                </a:solidFill>
              </a:rPr>
              <a:t>И учителя со стажем, и молодые идут в библиотеку подобрать литературу к уроку, для самообразования, к выступлению на родительском собрании, с просьбой оказать помощь в проведении вечера с классом, мероприятия по предмету.</a:t>
            </a:r>
          </a:p>
          <a:p>
            <a:pPr>
              <a:spcBef>
                <a:spcPct val="0"/>
              </a:spcBef>
              <a:buFontTx/>
              <a:buNone/>
            </a:pPr>
            <a:r>
              <a:rPr lang="ru-RU" altLang="ru-RU" sz="1400">
                <a:solidFill>
                  <a:srgbClr val="002060"/>
                </a:solidFill>
              </a:rPr>
              <a:t>Я всегда стараюсь дать каждому не только информацию, но и возможность остановиться, вглядеться в себя и мир. Какое таинство – эта библиотечная аура, запах книг и обстановка, в которой не хочется никуда спешить, догоняя наш спешащий век!</a:t>
            </a:r>
          </a:p>
          <a:p>
            <a:pPr>
              <a:spcBef>
                <a:spcPct val="0"/>
              </a:spcBef>
              <a:buFontTx/>
              <a:buNone/>
            </a:pPr>
            <a:endParaRPr lang="ru-RU" altLang="ru-RU" sz="1400">
              <a:solidFill>
                <a:srgbClr val="002060"/>
              </a:solidFill>
            </a:endParaRPr>
          </a:p>
        </p:txBody>
      </p:sp>
      <p:sp>
        <p:nvSpPr>
          <p:cNvPr id="41987" name="Rectangle 1">
            <a:extLst>
              <a:ext uri="{FF2B5EF4-FFF2-40B4-BE49-F238E27FC236}">
                <a16:creationId xmlns:a16="http://schemas.microsoft.com/office/drawing/2014/main" id="{D80A05F0-22E1-A842-8D86-7D69213E5397}"/>
              </a:ext>
            </a:extLst>
          </p:cNvPr>
          <p:cNvSpPr>
            <a:spLocks noChangeArrowheads="1"/>
          </p:cNvSpPr>
          <p:nvPr/>
        </p:nvSpPr>
        <p:spPr bwMode="auto">
          <a:xfrm>
            <a:off x="900113" y="2205038"/>
            <a:ext cx="7667625" cy="3754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spcBef>
                <a:spcPct val="0"/>
              </a:spcBef>
              <a:buFontTx/>
              <a:buNone/>
            </a:pPr>
            <a:r>
              <a:rPr lang="ru-RU" altLang="ru-RU" sz="1400">
                <a:solidFill>
                  <a:srgbClr val="002060"/>
                </a:solidFill>
              </a:rPr>
              <a:t>Библиотека – это сердце обучающего процесса, в школе  она несет еще и воспитательные функции. Вместе – учитель-дети-библиотека-родители – решаем сложные педагогические задачи. Умный, хороший учитель, заинтересованный в образовании и воспитании детей, непременно приведет их в библиотеку, а за ними идут и их родители. Сначала наблюдатели, зрители, затем помощники, участники, ведущие праздников, утренников, литературных игр, вечеров, презентаций книг. В том, что в работе с книгой участвуют родители, проявляется связь, духовное единство поколений.</a:t>
            </a:r>
            <a:endParaRPr lang="ru-RU" altLang="ru-RU" sz="1400"/>
          </a:p>
          <a:p>
            <a:pPr>
              <a:spcBef>
                <a:spcPct val="0"/>
              </a:spcBef>
              <a:buFontTx/>
              <a:buNone/>
            </a:pPr>
            <a:r>
              <a:rPr lang="ru-RU" altLang="ru-RU" sz="1400">
                <a:solidFill>
                  <a:srgbClr val="002060"/>
                </a:solidFill>
              </a:rPr>
              <a:t>Воспитание культуры чтения – это одна из важнейших задач школьного библиотекаря. К этой цели можно прийти многими путями. В своей работе я пытаюсь достичь её, работая с ребенком, учителями, родителями.</a:t>
            </a:r>
            <a:endParaRPr lang="ru-RU" altLang="ru-RU" sz="1400"/>
          </a:p>
          <a:p>
            <a:pPr>
              <a:spcBef>
                <a:spcPct val="0"/>
              </a:spcBef>
              <a:buFontTx/>
              <a:buNone/>
            </a:pPr>
            <a:r>
              <a:rPr lang="ru-RU" altLang="ru-RU" sz="1400">
                <a:solidFill>
                  <a:srgbClr val="002060"/>
                </a:solidFill>
              </a:rPr>
              <a:t>Книги – это корабли мысли, странствующие по волнам времени и бережно несущие свой драгоценный груз от поколения к поколению.</a:t>
            </a:r>
            <a:endParaRPr lang="ru-RU" altLang="ru-RU" sz="1400"/>
          </a:p>
          <a:p>
            <a:pPr>
              <a:spcBef>
                <a:spcPct val="0"/>
              </a:spcBef>
              <a:buFontTx/>
              <a:buNone/>
            </a:pPr>
            <a:r>
              <a:rPr lang="ru-RU" altLang="ru-RU" sz="1400">
                <a:solidFill>
                  <a:srgbClr val="002060"/>
                </a:solidFill>
              </a:rPr>
              <a:t>Книга – это фундамент, на котором строится культура нации.</a:t>
            </a:r>
            <a:endParaRPr lang="ru-RU" altLang="ru-RU" sz="1400"/>
          </a:p>
          <a:p>
            <a:pPr>
              <a:spcBef>
                <a:spcPct val="0"/>
              </a:spcBef>
              <a:buFontTx/>
              <a:buNone/>
            </a:pPr>
            <a:r>
              <a:rPr lang="ru-RU" altLang="ru-RU" sz="1400">
                <a:solidFill>
                  <a:srgbClr val="002060"/>
                </a:solidFill>
              </a:rPr>
              <a:t>Мы – дети и взрослые любим книгу! Она помогает нам лучше узнать и понять друг друга, способствуя тому, чтобы взрослых память о детстве, откуда все они родом, просветляла, возвышала, а у детей путь к взрослой жизни был не таким тернистым. Ибо детство неизбежно уходит от нас, а книги остаются с нами навсегда!</a:t>
            </a:r>
            <a:endParaRPr lang="ru-RU" altLang="ru-RU" sz="1400"/>
          </a:p>
        </p:txBody>
      </p:sp>
    </p:spTree>
  </p:cSld>
  <p:clrMapOvr>
    <a:masterClrMapping/>
  </p:clrMapOvr>
  <p:transition spd="slow">
    <p:wipe dir="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1">
            <a:extLst>
              <a:ext uri="{FF2B5EF4-FFF2-40B4-BE49-F238E27FC236}">
                <a16:creationId xmlns:a16="http://schemas.microsoft.com/office/drawing/2014/main" id="{3633D602-FD6E-21E6-38A6-457E10EB1618}"/>
              </a:ext>
            </a:extLst>
          </p:cNvPr>
          <p:cNvSpPr>
            <a:spLocks noChangeArrowheads="1"/>
          </p:cNvSpPr>
          <p:nvPr/>
        </p:nvSpPr>
        <p:spPr bwMode="auto">
          <a:xfrm>
            <a:off x="755650" y="1962150"/>
            <a:ext cx="7667625"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ctr">
              <a:lnSpc>
                <a:spcPct val="150000"/>
              </a:lnSpc>
              <a:spcBef>
                <a:spcPct val="0"/>
              </a:spcBef>
              <a:buFontTx/>
              <a:buNone/>
            </a:pPr>
            <a:r>
              <a:rPr lang="ru-RU" altLang="ru-RU" sz="4000" b="1">
                <a:solidFill>
                  <a:srgbClr val="17365D"/>
                </a:solidFill>
                <a:latin typeface="Cambria" panose="02040503050406030204" pitchFamily="18" charset="0"/>
              </a:rPr>
              <a:t>"О книге и библиотеке"</a:t>
            </a:r>
            <a:endParaRPr lang="ru-RU" altLang="ru-RU" sz="4000" b="1"/>
          </a:p>
        </p:txBody>
      </p:sp>
      <p:sp>
        <p:nvSpPr>
          <p:cNvPr id="43011" name="Прямоугольник 4">
            <a:extLst>
              <a:ext uri="{FF2B5EF4-FFF2-40B4-BE49-F238E27FC236}">
                <a16:creationId xmlns:a16="http://schemas.microsoft.com/office/drawing/2014/main" id="{3DAF5632-0959-769C-708F-5E1F2B9B62AE}"/>
              </a:ext>
            </a:extLst>
          </p:cNvPr>
          <p:cNvSpPr>
            <a:spLocks noChangeArrowheads="1"/>
          </p:cNvSpPr>
          <p:nvPr/>
        </p:nvSpPr>
        <p:spPr bwMode="auto">
          <a:xfrm>
            <a:off x="1619250" y="5373688"/>
            <a:ext cx="60007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r>
              <a:rPr lang="ru-RU" altLang="ru-RU" sz="1400" b="1">
                <a:solidFill>
                  <a:srgbClr val="17365D"/>
                </a:solidFill>
                <a:latin typeface="Cambria" panose="02040503050406030204" pitchFamily="18" charset="0"/>
              </a:rPr>
              <a:t>Творческая работа школьного библиотекаря Абдулмажидовой Э.Б.</a:t>
            </a:r>
            <a:endParaRPr lang="ru-RU" altLang="ru-RU" sz="1400"/>
          </a:p>
        </p:txBody>
      </p:sp>
      <p:pic>
        <p:nvPicPr>
          <p:cNvPr id="6" name="Рисунок 5" descr="i.jpg">
            <a:extLst>
              <a:ext uri="{FF2B5EF4-FFF2-40B4-BE49-F238E27FC236}">
                <a16:creationId xmlns:a16="http://schemas.microsoft.com/office/drawing/2014/main" id="{4581F566-193C-4DEA-A89C-A15594AAEB9A}"/>
              </a:ext>
            </a:extLst>
          </p:cNvPr>
          <p:cNvPicPr>
            <a:picLocks noChangeAspect="1"/>
          </p:cNvPicPr>
          <p:nvPr/>
        </p:nvPicPr>
        <p:blipFill>
          <a:blip r:embed="rId2" cstate="print"/>
          <a:stretch>
            <a:fillRect/>
          </a:stretch>
        </p:blipFill>
        <p:spPr>
          <a:xfrm>
            <a:off x="3203848" y="2924944"/>
            <a:ext cx="2871679" cy="1975926"/>
          </a:xfrm>
          <a:prstGeom prst="rect">
            <a:avLst/>
          </a:prstGeom>
          <a:ln>
            <a:noFill/>
          </a:ln>
          <a:effectLst>
            <a:softEdge rad="112500"/>
          </a:effectLst>
        </p:spPr>
      </p:pic>
    </p:spTree>
  </p:cSld>
  <p:clrMapOvr>
    <a:masterClrMapping/>
  </p:clrMapOvr>
  <p:transition spd="slow">
    <p:wipe dir="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Прямоугольник 3">
            <a:extLst>
              <a:ext uri="{FF2B5EF4-FFF2-40B4-BE49-F238E27FC236}">
                <a16:creationId xmlns:a16="http://schemas.microsoft.com/office/drawing/2014/main" id="{195BB8A4-B8FD-0D33-4F22-517908B83E6B}"/>
              </a:ext>
            </a:extLst>
          </p:cNvPr>
          <p:cNvSpPr>
            <a:spLocks noChangeArrowheads="1"/>
          </p:cNvSpPr>
          <p:nvPr/>
        </p:nvSpPr>
        <p:spPr bwMode="auto">
          <a:xfrm>
            <a:off x="827088" y="1196975"/>
            <a:ext cx="7561262" cy="483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r" eaLnBrk="1" hangingPunct="1">
              <a:spcBef>
                <a:spcPct val="0"/>
              </a:spcBef>
              <a:buFontTx/>
              <a:buNone/>
            </a:pPr>
            <a:r>
              <a:rPr lang="ru-RU" altLang="ru-RU" sz="1600" b="1" i="1" dirty="0">
                <a:solidFill>
                  <a:srgbClr val="0000FF"/>
                </a:solidFill>
              </a:rPr>
              <a:t>Библиотекарь  один не считает годин</a:t>
            </a:r>
            <a:endParaRPr lang="ru-RU" altLang="ru-RU" sz="700" b="1" dirty="0">
              <a:solidFill>
                <a:srgbClr val="0000FF"/>
              </a:solidFill>
            </a:endParaRPr>
          </a:p>
          <a:p>
            <a:pPr algn="r">
              <a:spcBef>
                <a:spcPct val="0"/>
              </a:spcBef>
              <a:buFontTx/>
              <a:buNone/>
            </a:pPr>
            <a:r>
              <a:rPr lang="ru-RU" altLang="ru-RU" sz="1400" b="1" dirty="0">
                <a:solidFill>
                  <a:srgbClr val="0000FF"/>
                </a:solidFill>
              </a:rPr>
              <a:t>(пословица)</a:t>
            </a:r>
            <a:endParaRPr lang="ru-RU" altLang="ru-RU" sz="1200" b="1" dirty="0">
              <a:solidFill>
                <a:srgbClr val="0000FF"/>
              </a:solidFill>
            </a:endParaRPr>
          </a:p>
          <a:p>
            <a:pPr>
              <a:spcBef>
                <a:spcPct val="0"/>
              </a:spcBef>
              <a:buFontTx/>
              <a:buNone/>
            </a:pPr>
            <a:endParaRPr lang="ru-RU" altLang="ru-RU" sz="600" dirty="0">
              <a:solidFill>
                <a:srgbClr val="0000FF"/>
              </a:solidFill>
            </a:endParaRPr>
          </a:p>
          <a:p>
            <a:pPr>
              <a:spcBef>
                <a:spcPct val="0"/>
              </a:spcBef>
              <a:buFontTx/>
              <a:buNone/>
            </a:pPr>
            <a:r>
              <a:rPr lang="ru-RU" altLang="ru-RU" sz="2000" b="1" dirty="0">
                <a:solidFill>
                  <a:srgbClr val="0000FF"/>
                </a:solidFill>
              </a:rPr>
              <a:t>             </a:t>
            </a:r>
            <a:r>
              <a:rPr lang="ru-RU" altLang="ru-RU" sz="2400" b="1" dirty="0">
                <a:solidFill>
                  <a:srgbClr val="0000FF"/>
                </a:solidFill>
              </a:rPr>
              <a:t>Информационная справка</a:t>
            </a:r>
            <a:endParaRPr lang="ru-RU" altLang="ru-RU" sz="2000" b="1" dirty="0">
              <a:solidFill>
                <a:srgbClr val="0000FF"/>
              </a:solidFill>
            </a:endParaRPr>
          </a:p>
          <a:p>
            <a:pPr>
              <a:spcBef>
                <a:spcPct val="0"/>
              </a:spcBef>
              <a:buFontTx/>
              <a:buNone/>
            </a:pPr>
            <a:endParaRPr lang="ru-RU" altLang="ru-RU" sz="2000" b="1" dirty="0">
              <a:solidFill>
                <a:srgbClr val="0000FF"/>
              </a:solidFill>
            </a:endParaRPr>
          </a:p>
          <a:p>
            <a:pPr>
              <a:spcBef>
                <a:spcPct val="0"/>
              </a:spcBef>
            </a:pPr>
            <a:endParaRPr lang="ru-RU" altLang="ru-RU" sz="600" dirty="0">
              <a:solidFill>
                <a:srgbClr val="0000FF"/>
              </a:solidFill>
            </a:endParaRPr>
          </a:p>
          <a:p>
            <a:pPr>
              <a:lnSpc>
                <a:spcPct val="150000"/>
              </a:lnSpc>
              <a:spcBef>
                <a:spcPct val="0"/>
              </a:spcBef>
              <a:buFontTx/>
              <a:buNone/>
            </a:pPr>
            <a:r>
              <a:rPr lang="ru-RU" altLang="ru-RU" sz="1800" i="1" dirty="0">
                <a:solidFill>
                  <a:srgbClr val="0000FF"/>
                </a:solidFill>
              </a:rPr>
              <a:t>Дата рождения:</a:t>
            </a:r>
            <a:r>
              <a:rPr lang="ru-RU" altLang="ru-RU" sz="1800" dirty="0">
                <a:solidFill>
                  <a:srgbClr val="0000FF"/>
                </a:solidFill>
              </a:rPr>
              <a:t> </a:t>
            </a:r>
            <a:r>
              <a:rPr lang="ru-RU" altLang="ru-RU" sz="1800" i="1" dirty="0">
                <a:solidFill>
                  <a:srgbClr val="0000FF"/>
                </a:solidFill>
              </a:rPr>
              <a:t>01.04.1971г.</a:t>
            </a:r>
          </a:p>
          <a:p>
            <a:pPr>
              <a:lnSpc>
                <a:spcPct val="150000"/>
              </a:lnSpc>
              <a:spcBef>
                <a:spcPct val="0"/>
              </a:spcBef>
              <a:buFontTx/>
              <a:buNone/>
            </a:pPr>
            <a:r>
              <a:rPr lang="ru-RU" altLang="ru-RU" sz="1800" i="1" dirty="0">
                <a:solidFill>
                  <a:srgbClr val="0000FF"/>
                </a:solidFill>
              </a:rPr>
              <a:t>Образование:  высшее</a:t>
            </a:r>
          </a:p>
          <a:p>
            <a:pPr>
              <a:lnSpc>
                <a:spcPct val="150000"/>
              </a:lnSpc>
              <a:spcBef>
                <a:spcPct val="0"/>
              </a:spcBef>
              <a:buFontTx/>
              <a:buNone/>
            </a:pPr>
            <a:r>
              <a:rPr lang="ru-RU" altLang="ru-RU" sz="1800" i="1" dirty="0">
                <a:solidFill>
                  <a:srgbClr val="0000FF"/>
                </a:solidFill>
              </a:rPr>
              <a:t>Специальность по диплому:</a:t>
            </a:r>
            <a:r>
              <a:rPr lang="ru-RU" altLang="ru-RU" sz="1800" dirty="0">
                <a:solidFill>
                  <a:srgbClr val="0000FF"/>
                </a:solidFill>
              </a:rPr>
              <a:t> </a:t>
            </a:r>
            <a:r>
              <a:rPr lang="ru-RU" altLang="ru-RU" sz="1800" i="1" dirty="0">
                <a:solidFill>
                  <a:srgbClr val="0000FF"/>
                </a:solidFill>
              </a:rPr>
              <a:t>«Учитель начальных классов»</a:t>
            </a:r>
          </a:p>
          <a:p>
            <a:pPr>
              <a:lnSpc>
                <a:spcPct val="150000"/>
              </a:lnSpc>
              <a:spcBef>
                <a:spcPct val="0"/>
              </a:spcBef>
              <a:buFontTx/>
              <a:buNone/>
            </a:pPr>
            <a:r>
              <a:rPr lang="ru-RU" altLang="ru-RU" sz="1800" i="1" dirty="0">
                <a:solidFill>
                  <a:srgbClr val="0000FF"/>
                </a:solidFill>
              </a:rPr>
              <a:t>Занимаемая должность: Заведующая школьной библиотекой</a:t>
            </a:r>
          </a:p>
          <a:p>
            <a:pPr>
              <a:lnSpc>
                <a:spcPct val="150000"/>
              </a:lnSpc>
              <a:spcBef>
                <a:spcPct val="0"/>
              </a:spcBef>
              <a:buFontTx/>
              <a:buNone/>
            </a:pPr>
            <a:r>
              <a:rPr lang="ru-RU" altLang="ru-RU" sz="1800" i="1" dirty="0">
                <a:solidFill>
                  <a:srgbClr val="0000FF"/>
                </a:solidFill>
              </a:rPr>
              <a:t>Общий педагогический стаж:</a:t>
            </a:r>
            <a:r>
              <a:rPr lang="ru-RU" altLang="ru-RU" sz="1800" dirty="0">
                <a:solidFill>
                  <a:srgbClr val="0000FF"/>
                </a:solidFill>
              </a:rPr>
              <a:t> </a:t>
            </a:r>
            <a:r>
              <a:rPr lang="ru-RU" altLang="ru-RU" sz="1800" i="1" dirty="0">
                <a:solidFill>
                  <a:srgbClr val="0000FF"/>
                </a:solidFill>
              </a:rPr>
              <a:t>30 лет</a:t>
            </a:r>
          </a:p>
          <a:p>
            <a:pPr>
              <a:lnSpc>
                <a:spcPct val="150000"/>
              </a:lnSpc>
              <a:spcBef>
                <a:spcPct val="0"/>
              </a:spcBef>
              <a:buFontTx/>
              <a:buNone/>
            </a:pPr>
            <a:r>
              <a:rPr lang="ru-RU" altLang="ru-RU" sz="1800" i="1" dirty="0">
                <a:solidFill>
                  <a:srgbClr val="0000FF"/>
                </a:solidFill>
              </a:rPr>
              <a:t>Аттестацию прошла 2010 году</a:t>
            </a:r>
          </a:p>
          <a:p>
            <a:pPr>
              <a:lnSpc>
                <a:spcPct val="150000"/>
              </a:lnSpc>
              <a:spcBef>
                <a:spcPct val="0"/>
              </a:spcBef>
              <a:buFontTx/>
              <a:buNone/>
            </a:pPr>
            <a:r>
              <a:rPr lang="ru-RU" altLang="ru-RU" sz="1800" i="1" dirty="0">
                <a:solidFill>
                  <a:srgbClr val="0000FF"/>
                </a:solidFill>
              </a:rPr>
              <a:t>Курсы повышения квалификации прошла ЧИПКРО в 2019году</a:t>
            </a:r>
            <a:endParaRPr lang="ru-RU" altLang="ru-RU" sz="1800" dirty="0">
              <a:solidFill>
                <a:srgbClr val="0000FF"/>
              </a:solidFill>
            </a:endParaRPr>
          </a:p>
          <a:p>
            <a:pPr>
              <a:lnSpc>
                <a:spcPct val="150000"/>
              </a:lnSpc>
              <a:spcBef>
                <a:spcPct val="0"/>
              </a:spcBef>
              <a:buFontTx/>
              <a:buNone/>
            </a:pPr>
            <a:endParaRPr lang="ru-RU" altLang="ru-RU" sz="1800" i="1" dirty="0">
              <a:solidFill>
                <a:srgbClr val="0000FF"/>
              </a:solidFill>
            </a:endParaRPr>
          </a:p>
        </p:txBody>
      </p:sp>
    </p:spTree>
  </p:cSld>
  <p:clrMapOvr>
    <a:masterClrMapping/>
  </p:clrMapOvr>
  <p:transition spd="slow" advTm="5516">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5122">
                                            <p:txEl>
                                              <p:pRg st="0" end="0"/>
                                            </p:txEl>
                                          </p:spTgt>
                                        </p:tgtEl>
                                        <p:attrNameLst>
                                          <p:attrName>style.visibility</p:attrName>
                                        </p:attrNameLst>
                                      </p:cBhvr>
                                      <p:to>
                                        <p:strVal val="visible"/>
                                      </p:to>
                                    </p:set>
                                    <p:animEffect transition="in" filter="fade">
                                      <p:cBhvr>
                                        <p:cTn id="7" dur="2000"/>
                                        <p:tgtEl>
                                          <p:spTgt spid="5122">
                                            <p:txEl>
                                              <p:pRg st="0" end="0"/>
                                            </p:txEl>
                                          </p:spTgt>
                                        </p:tgtEl>
                                      </p:cBhvr>
                                    </p:animEffect>
                                  </p:childTnLst>
                                </p:cTn>
                              </p:par>
                            </p:childTnLst>
                          </p:cTn>
                        </p:par>
                        <p:par>
                          <p:cTn id="8" fill="hold" nodeType="afterGroup">
                            <p:stCondLst>
                              <p:cond delay="2000"/>
                            </p:stCondLst>
                            <p:childTnLst>
                              <p:par>
                                <p:cTn id="9" presetID="10" presetClass="entr" presetSubtype="0" fill="hold" nodeType="afterEffect">
                                  <p:stCondLst>
                                    <p:cond delay="0"/>
                                  </p:stCondLst>
                                  <p:childTnLst>
                                    <p:set>
                                      <p:cBhvr>
                                        <p:cTn id="10" dur="1" fill="hold">
                                          <p:stCondLst>
                                            <p:cond delay="0"/>
                                          </p:stCondLst>
                                        </p:cTn>
                                        <p:tgtEl>
                                          <p:spTgt spid="5122">
                                            <p:txEl>
                                              <p:pRg st="1" end="1"/>
                                            </p:txEl>
                                          </p:spTgt>
                                        </p:tgtEl>
                                        <p:attrNameLst>
                                          <p:attrName>style.visibility</p:attrName>
                                        </p:attrNameLst>
                                      </p:cBhvr>
                                      <p:to>
                                        <p:strVal val="visible"/>
                                      </p:to>
                                    </p:set>
                                    <p:animEffect transition="in" filter="fade">
                                      <p:cBhvr>
                                        <p:cTn id="11" dur="2000"/>
                                        <p:tgtEl>
                                          <p:spTgt spid="5122">
                                            <p:txEl>
                                              <p:pRg st="1" end="1"/>
                                            </p:txEl>
                                          </p:spTgt>
                                        </p:tgtEl>
                                      </p:cBhvr>
                                    </p:animEffect>
                                  </p:childTnLst>
                                </p:cTn>
                              </p:par>
                            </p:childTnLst>
                          </p:cTn>
                        </p:par>
                        <p:par>
                          <p:cTn id="12" fill="hold" nodeType="afterGroup">
                            <p:stCondLst>
                              <p:cond delay="4000"/>
                            </p:stCondLst>
                            <p:childTnLst>
                              <p:par>
                                <p:cTn id="13" presetID="10" presetClass="entr" presetSubtype="0" fill="hold" nodeType="afterEffect">
                                  <p:stCondLst>
                                    <p:cond delay="0"/>
                                  </p:stCondLst>
                                  <p:childTnLst>
                                    <p:set>
                                      <p:cBhvr>
                                        <p:cTn id="14" dur="1" fill="hold">
                                          <p:stCondLst>
                                            <p:cond delay="0"/>
                                          </p:stCondLst>
                                        </p:cTn>
                                        <p:tgtEl>
                                          <p:spTgt spid="5122">
                                            <p:txEl>
                                              <p:pRg st="3" end="3"/>
                                            </p:txEl>
                                          </p:spTgt>
                                        </p:tgtEl>
                                        <p:attrNameLst>
                                          <p:attrName>style.visibility</p:attrName>
                                        </p:attrNameLst>
                                      </p:cBhvr>
                                      <p:to>
                                        <p:strVal val="visible"/>
                                      </p:to>
                                    </p:set>
                                    <p:animEffect transition="in" filter="fade">
                                      <p:cBhvr>
                                        <p:cTn id="15" dur="2000"/>
                                        <p:tgtEl>
                                          <p:spTgt spid="5122">
                                            <p:txEl>
                                              <p:pRg st="3" end="3"/>
                                            </p:txEl>
                                          </p:spTgt>
                                        </p:tgtEl>
                                      </p:cBhvr>
                                    </p:animEffect>
                                  </p:childTnLst>
                                </p:cTn>
                              </p:par>
                            </p:childTnLst>
                          </p:cTn>
                        </p:par>
                        <p:par>
                          <p:cTn id="16" fill="hold" nodeType="afterGroup">
                            <p:stCondLst>
                              <p:cond delay="6000"/>
                            </p:stCondLst>
                            <p:childTnLst>
                              <p:par>
                                <p:cTn id="17" presetID="10" presetClass="entr" presetSubtype="0" fill="hold" nodeType="afterEffect">
                                  <p:stCondLst>
                                    <p:cond delay="0"/>
                                  </p:stCondLst>
                                  <p:childTnLst>
                                    <p:set>
                                      <p:cBhvr>
                                        <p:cTn id="18" dur="1" fill="hold">
                                          <p:stCondLst>
                                            <p:cond delay="0"/>
                                          </p:stCondLst>
                                        </p:cTn>
                                        <p:tgtEl>
                                          <p:spTgt spid="5122">
                                            <p:txEl>
                                              <p:pRg st="6" end="6"/>
                                            </p:txEl>
                                          </p:spTgt>
                                        </p:tgtEl>
                                        <p:attrNameLst>
                                          <p:attrName>style.visibility</p:attrName>
                                        </p:attrNameLst>
                                      </p:cBhvr>
                                      <p:to>
                                        <p:strVal val="visible"/>
                                      </p:to>
                                    </p:set>
                                    <p:animEffect transition="in" filter="fade">
                                      <p:cBhvr>
                                        <p:cTn id="19" dur="2000"/>
                                        <p:tgtEl>
                                          <p:spTgt spid="5122">
                                            <p:txEl>
                                              <p:pRg st="6" end="6"/>
                                            </p:txEl>
                                          </p:spTgt>
                                        </p:tgtEl>
                                      </p:cBhvr>
                                    </p:animEffect>
                                  </p:childTnLst>
                                </p:cTn>
                              </p:par>
                            </p:childTnLst>
                          </p:cTn>
                        </p:par>
                        <p:par>
                          <p:cTn id="20" fill="hold" nodeType="afterGroup">
                            <p:stCondLst>
                              <p:cond delay="8000"/>
                            </p:stCondLst>
                            <p:childTnLst>
                              <p:par>
                                <p:cTn id="21" presetID="10" presetClass="entr" presetSubtype="0" fill="hold" nodeType="afterEffect">
                                  <p:stCondLst>
                                    <p:cond delay="0"/>
                                  </p:stCondLst>
                                  <p:childTnLst>
                                    <p:set>
                                      <p:cBhvr>
                                        <p:cTn id="22" dur="1" fill="hold">
                                          <p:stCondLst>
                                            <p:cond delay="0"/>
                                          </p:stCondLst>
                                        </p:cTn>
                                        <p:tgtEl>
                                          <p:spTgt spid="5122">
                                            <p:txEl>
                                              <p:pRg st="7" end="7"/>
                                            </p:txEl>
                                          </p:spTgt>
                                        </p:tgtEl>
                                        <p:attrNameLst>
                                          <p:attrName>style.visibility</p:attrName>
                                        </p:attrNameLst>
                                      </p:cBhvr>
                                      <p:to>
                                        <p:strVal val="visible"/>
                                      </p:to>
                                    </p:set>
                                    <p:animEffect transition="in" filter="fade">
                                      <p:cBhvr>
                                        <p:cTn id="23" dur="2000"/>
                                        <p:tgtEl>
                                          <p:spTgt spid="5122">
                                            <p:txEl>
                                              <p:pRg st="7" end="7"/>
                                            </p:txEl>
                                          </p:spTgt>
                                        </p:tgtEl>
                                      </p:cBhvr>
                                    </p:animEffect>
                                  </p:childTnLst>
                                </p:cTn>
                              </p:par>
                            </p:childTnLst>
                          </p:cTn>
                        </p:par>
                        <p:par>
                          <p:cTn id="24" fill="hold" nodeType="afterGroup">
                            <p:stCondLst>
                              <p:cond delay="10000"/>
                            </p:stCondLst>
                            <p:childTnLst>
                              <p:par>
                                <p:cTn id="25" presetID="10" presetClass="entr" presetSubtype="0" fill="hold" nodeType="afterEffect">
                                  <p:stCondLst>
                                    <p:cond delay="0"/>
                                  </p:stCondLst>
                                  <p:childTnLst>
                                    <p:set>
                                      <p:cBhvr>
                                        <p:cTn id="26" dur="1" fill="hold">
                                          <p:stCondLst>
                                            <p:cond delay="0"/>
                                          </p:stCondLst>
                                        </p:cTn>
                                        <p:tgtEl>
                                          <p:spTgt spid="5122">
                                            <p:txEl>
                                              <p:pRg st="8" end="8"/>
                                            </p:txEl>
                                          </p:spTgt>
                                        </p:tgtEl>
                                        <p:attrNameLst>
                                          <p:attrName>style.visibility</p:attrName>
                                        </p:attrNameLst>
                                      </p:cBhvr>
                                      <p:to>
                                        <p:strVal val="visible"/>
                                      </p:to>
                                    </p:set>
                                    <p:animEffect transition="in" filter="fade">
                                      <p:cBhvr>
                                        <p:cTn id="27" dur="2000"/>
                                        <p:tgtEl>
                                          <p:spTgt spid="5122">
                                            <p:txEl>
                                              <p:pRg st="8" end="8"/>
                                            </p:txEl>
                                          </p:spTgt>
                                        </p:tgtEl>
                                      </p:cBhvr>
                                    </p:animEffect>
                                  </p:childTnLst>
                                </p:cTn>
                              </p:par>
                            </p:childTnLst>
                          </p:cTn>
                        </p:par>
                        <p:par>
                          <p:cTn id="28" fill="hold" nodeType="afterGroup">
                            <p:stCondLst>
                              <p:cond delay="12000"/>
                            </p:stCondLst>
                            <p:childTnLst>
                              <p:par>
                                <p:cTn id="29" presetID="10" presetClass="entr" presetSubtype="0" fill="hold" nodeType="afterEffect">
                                  <p:stCondLst>
                                    <p:cond delay="0"/>
                                  </p:stCondLst>
                                  <p:childTnLst>
                                    <p:set>
                                      <p:cBhvr>
                                        <p:cTn id="30" dur="1" fill="hold">
                                          <p:stCondLst>
                                            <p:cond delay="0"/>
                                          </p:stCondLst>
                                        </p:cTn>
                                        <p:tgtEl>
                                          <p:spTgt spid="5122">
                                            <p:txEl>
                                              <p:pRg st="9" end="9"/>
                                            </p:txEl>
                                          </p:spTgt>
                                        </p:tgtEl>
                                        <p:attrNameLst>
                                          <p:attrName>style.visibility</p:attrName>
                                        </p:attrNameLst>
                                      </p:cBhvr>
                                      <p:to>
                                        <p:strVal val="visible"/>
                                      </p:to>
                                    </p:set>
                                    <p:animEffect transition="in" filter="fade">
                                      <p:cBhvr>
                                        <p:cTn id="31" dur="2000"/>
                                        <p:tgtEl>
                                          <p:spTgt spid="5122">
                                            <p:txEl>
                                              <p:pRg st="9" end="9"/>
                                            </p:txEl>
                                          </p:spTgt>
                                        </p:tgtEl>
                                      </p:cBhvr>
                                    </p:animEffect>
                                  </p:childTnLst>
                                </p:cTn>
                              </p:par>
                            </p:childTnLst>
                          </p:cTn>
                        </p:par>
                        <p:par>
                          <p:cTn id="32" fill="hold" nodeType="afterGroup">
                            <p:stCondLst>
                              <p:cond delay="14000"/>
                            </p:stCondLst>
                            <p:childTnLst>
                              <p:par>
                                <p:cTn id="33" presetID="10" presetClass="entr" presetSubtype="0" fill="hold" nodeType="afterEffect">
                                  <p:stCondLst>
                                    <p:cond delay="0"/>
                                  </p:stCondLst>
                                  <p:childTnLst>
                                    <p:set>
                                      <p:cBhvr>
                                        <p:cTn id="34" dur="1" fill="hold">
                                          <p:stCondLst>
                                            <p:cond delay="0"/>
                                          </p:stCondLst>
                                        </p:cTn>
                                        <p:tgtEl>
                                          <p:spTgt spid="5122">
                                            <p:txEl>
                                              <p:pRg st="10" end="10"/>
                                            </p:txEl>
                                          </p:spTgt>
                                        </p:tgtEl>
                                        <p:attrNameLst>
                                          <p:attrName>style.visibility</p:attrName>
                                        </p:attrNameLst>
                                      </p:cBhvr>
                                      <p:to>
                                        <p:strVal val="visible"/>
                                      </p:to>
                                    </p:set>
                                    <p:animEffect transition="in" filter="fade">
                                      <p:cBhvr>
                                        <p:cTn id="35" dur="2000"/>
                                        <p:tgtEl>
                                          <p:spTgt spid="5122">
                                            <p:txEl>
                                              <p:pRg st="10" end="10"/>
                                            </p:txEl>
                                          </p:spTgt>
                                        </p:tgtEl>
                                      </p:cBhvr>
                                    </p:animEffect>
                                  </p:childTnLst>
                                </p:cTn>
                              </p:par>
                            </p:childTnLst>
                          </p:cTn>
                        </p:par>
                        <p:par>
                          <p:cTn id="36" fill="hold" nodeType="afterGroup">
                            <p:stCondLst>
                              <p:cond delay="16000"/>
                            </p:stCondLst>
                            <p:childTnLst>
                              <p:par>
                                <p:cTn id="37" presetID="10" presetClass="entr" presetSubtype="0" fill="hold" nodeType="afterEffect">
                                  <p:stCondLst>
                                    <p:cond delay="0"/>
                                  </p:stCondLst>
                                  <p:childTnLst>
                                    <p:set>
                                      <p:cBhvr>
                                        <p:cTn id="38" dur="1" fill="hold">
                                          <p:stCondLst>
                                            <p:cond delay="0"/>
                                          </p:stCondLst>
                                        </p:cTn>
                                        <p:tgtEl>
                                          <p:spTgt spid="5122">
                                            <p:txEl>
                                              <p:pRg st="11" end="11"/>
                                            </p:txEl>
                                          </p:spTgt>
                                        </p:tgtEl>
                                        <p:attrNameLst>
                                          <p:attrName>style.visibility</p:attrName>
                                        </p:attrNameLst>
                                      </p:cBhvr>
                                      <p:to>
                                        <p:strVal val="visible"/>
                                      </p:to>
                                    </p:set>
                                    <p:animEffect transition="in" filter="fade">
                                      <p:cBhvr>
                                        <p:cTn id="39" dur="2000"/>
                                        <p:tgtEl>
                                          <p:spTgt spid="5122">
                                            <p:txEl>
                                              <p:pRg st="11" end="11"/>
                                            </p:txEl>
                                          </p:spTgt>
                                        </p:tgtEl>
                                      </p:cBhvr>
                                    </p:animEffect>
                                  </p:childTnLst>
                                </p:cTn>
                              </p:par>
                            </p:childTnLst>
                          </p:cTn>
                        </p:par>
                        <p:par>
                          <p:cTn id="40" fill="hold" nodeType="afterGroup">
                            <p:stCondLst>
                              <p:cond delay="18000"/>
                            </p:stCondLst>
                            <p:childTnLst>
                              <p:par>
                                <p:cTn id="41" presetID="10" presetClass="entr" presetSubtype="0" fill="hold" nodeType="afterEffect">
                                  <p:stCondLst>
                                    <p:cond delay="0"/>
                                  </p:stCondLst>
                                  <p:childTnLst>
                                    <p:set>
                                      <p:cBhvr>
                                        <p:cTn id="42" dur="1" fill="hold">
                                          <p:stCondLst>
                                            <p:cond delay="0"/>
                                          </p:stCondLst>
                                        </p:cTn>
                                        <p:tgtEl>
                                          <p:spTgt spid="5122">
                                            <p:txEl>
                                              <p:pRg st="12" end="12"/>
                                            </p:txEl>
                                          </p:spTgt>
                                        </p:tgtEl>
                                        <p:attrNameLst>
                                          <p:attrName>style.visibility</p:attrName>
                                        </p:attrNameLst>
                                      </p:cBhvr>
                                      <p:to>
                                        <p:strVal val="visible"/>
                                      </p:to>
                                    </p:set>
                                    <p:animEffect transition="in" filter="fade">
                                      <p:cBhvr>
                                        <p:cTn id="43" dur="2000"/>
                                        <p:tgtEl>
                                          <p:spTgt spid="5122">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1">
            <a:extLst>
              <a:ext uri="{FF2B5EF4-FFF2-40B4-BE49-F238E27FC236}">
                <a16:creationId xmlns:a16="http://schemas.microsoft.com/office/drawing/2014/main" id="{DE9EA17B-F410-FF23-5FDD-248E676E9242}"/>
              </a:ext>
            </a:extLst>
          </p:cNvPr>
          <p:cNvSpPr>
            <a:spLocks noChangeArrowheads="1"/>
          </p:cNvSpPr>
          <p:nvPr/>
        </p:nvSpPr>
        <p:spPr bwMode="auto">
          <a:xfrm>
            <a:off x="827088" y="836613"/>
            <a:ext cx="7489825" cy="255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just">
              <a:spcBef>
                <a:spcPct val="0"/>
              </a:spcBef>
              <a:buFontTx/>
              <a:buNone/>
            </a:pPr>
            <a:r>
              <a:rPr lang="ru-RU" altLang="ru-RU" sz="1600" b="1">
                <a:solidFill>
                  <a:srgbClr val="002060"/>
                </a:solidFill>
              </a:rPr>
              <a:t>Цель урока</a:t>
            </a:r>
            <a:r>
              <a:rPr lang="ru-RU" altLang="ru-RU" sz="1600" b="1" i="1">
                <a:solidFill>
                  <a:srgbClr val="002060"/>
                </a:solidFill>
              </a:rPr>
              <a:t>:</a:t>
            </a:r>
            <a:r>
              <a:rPr lang="ru-RU" altLang="ru-RU" sz="1600">
                <a:solidFill>
                  <a:srgbClr val="002060"/>
                </a:solidFill>
              </a:rPr>
              <a:t> изучение исторического значения книги в формировании духовной культуры человека.</a:t>
            </a:r>
            <a:endParaRPr lang="ru-RU" altLang="ru-RU" sz="1600"/>
          </a:p>
          <a:p>
            <a:pPr algn="just">
              <a:spcBef>
                <a:spcPct val="0"/>
              </a:spcBef>
              <a:buFontTx/>
              <a:buNone/>
            </a:pPr>
            <a:r>
              <a:rPr lang="ru-RU" altLang="ru-RU" sz="1600">
                <a:solidFill>
                  <a:srgbClr val="002060"/>
                </a:solidFill>
              </a:rPr>
              <a:t>Оборудование: компьютер, интерактивная доска для показа презентации.</a:t>
            </a:r>
            <a:endParaRPr lang="ru-RU" altLang="ru-RU" sz="1600"/>
          </a:p>
          <a:p>
            <a:pPr algn="just">
              <a:spcBef>
                <a:spcPct val="0"/>
              </a:spcBef>
              <a:buFontTx/>
              <a:buNone/>
            </a:pPr>
            <a:r>
              <a:rPr lang="ru-RU" altLang="ru-RU" sz="1600" b="1">
                <a:solidFill>
                  <a:srgbClr val="002060"/>
                </a:solidFill>
              </a:rPr>
              <a:t>Задачи:</a:t>
            </a:r>
            <a:endParaRPr lang="ru-RU" altLang="ru-RU" sz="1600"/>
          </a:p>
          <a:p>
            <a:pPr algn="just">
              <a:spcBef>
                <a:spcPct val="0"/>
              </a:spcBef>
            </a:pPr>
            <a:r>
              <a:rPr lang="ru-RU" altLang="ru-RU" sz="1600">
                <a:solidFill>
                  <a:srgbClr val="002060"/>
                </a:solidFill>
              </a:rPr>
              <a:t>знакомство с историей письменности и книги</a:t>
            </a:r>
          </a:p>
          <a:p>
            <a:pPr algn="just">
              <a:spcBef>
                <a:spcPct val="0"/>
              </a:spcBef>
            </a:pPr>
            <a:r>
              <a:rPr lang="ru-RU" altLang="ru-RU" sz="1600">
                <a:solidFill>
                  <a:srgbClr val="002060"/>
                </a:solidFill>
              </a:rPr>
              <a:t>привлечение детей к чтению книг</a:t>
            </a:r>
          </a:p>
          <a:p>
            <a:pPr algn="just">
              <a:spcBef>
                <a:spcPct val="0"/>
              </a:spcBef>
            </a:pPr>
            <a:r>
              <a:rPr lang="ru-RU" altLang="ru-RU" sz="1600">
                <a:solidFill>
                  <a:srgbClr val="002060"/>
                </a:solidFill>
              </a:rPr>
              <a:t>воспитание бережного отношения и любви к книге</a:t>
            </a:r>
          </a:p>
          <a:p>
            <a:pPr algn="just">
              <a:spcBef>
                <a:spcPct val="0"/>
              </a:spcBef>
            </a:pPr>
            <a:r>
              <a:rPr lang="ru-RU" altLang="ru-RU" sz="1600">
                <a:solidFill>
                  <a:srgbClr val="002060"/>
                </a:solidFill>
              </a:rPr>
              <a:t>привлечение детей к регулярному посещению библиотеки</a:t>
            </a:r>
            <a:endParaRPr lang="ru-RU" altLang="ru-RU" sz="1600"/>
          </a:p>
          <a:p>
            <a:pPr algn="just">
              <a:spcBef>
                <a:spcPct val="0"/>
              </a:spcBef>
              <a:buFontTx/>
              <a:buNone/>
            </a:pPr>
            <a:r>
              <a:rPr lang="ru-RU" altLang="ru-RU" sz="1600">
                <a:solidFill>
                  <a:srgbClr val="002060"/>
                </a:solidFill>
              </a:rPr>
              <a:t>К уроку готовятся кн.выставки: “Путешествие в удивительный мир книг”</a:t>
            </a:r>
            <a:endParaRPr lang="ru-RU" altLang="ru-RU" sz="1600"/>
          </a:p>
          <a:p>
            <a:pPr algn="just">
              <a:spcBef>
                <a:spcPct val="0"/>
              </a:spcBef>
              <a:buFontTx/>
              <a:buNone/>
            </a:pPr>
            <a:r>
              <a:rPr lang="ru-RU" altLang="ru-RU" sz="1600">
                <a:solidFill>
                  <a:srgbClr val="002060"/>
                </a:solidFill>
              </a:rPr>
              <a:t>“Книжки про книжки”</a:t>
            </a:r>
            <a:endParaRPr lang="ru-RU" altLang="ru-RU" sz="1600"/>
          </a:p>
        </p:txBody>
      </p:sp>
      <p:sp>
        <p:nvSpPr>
          <p:cNvPr id="44035" name="Rectangle 2">
            <a:extLst>
              <a:ext uri="{FF2B5EF4-FFF2-40B4-BE49-F238E27FC236}">
                <a16:creationId xmlns:a16="http://schemas.microsoft.com/office/drawing/2014/main" id="{CF3C21B8-D791-09BD-E8DC-2C52B5096A14}"/>
              </a:ext>
            </a:extLst>
          </p:cNvPr>
          <p:cNvSpPr>
            <a:spLocks noChangeArrowheads="1"/>
          </p:cNvSpPr>
          <p:nvPr/>
        </p:nvSpPr>
        <p:spPr bwMode="auto">
          <a:xfrm>
            <a:off x="3635375" y="4591050"/>
            <a:ext cx="4752975"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spcBef>
                <a:spcPct val="0"/>
              </a:spcBef>
              <a:buFontTx/>
              <a:buNone/>
            </a:pPr>
            <a:r>
              <a:rPr lang="ru-RU" altLang="ru-RU" sz="1600" b="1">
                <a:solidFill>
                  <a:srgbClr val="002060"/>
                </a:solidFill>
              </a:rPr>
              <a:t>Цитата</a:t>
            </a:r>
            <a:r>
              <a:rPr lang="ru-RU" altLang="ru-RU" sz="1600">
                <a:solidFill>
                  <a:srgbClr val="002060"/>
                </a:solidFill>
              </a:rPr>
              <a:t>: Книги – корабли мысли,</a:t>
            </a:r>
            <a:br>
              <a:rPr lang="ru-RU" altLang="ru-RU" sz="1600">
                <a:solidFill>
                  <a:srgbClr val="002060"/>
                </a:solidFill>
              </a:rPr>
            </a:br>
            <a:r>
              <a:rPr lang="ru-RU" altLang="ru-RU" sz="1600">
                <a:solidFill>
                  <a:srgbClr val="002060"/>
                </a:solidFill>
              </a:rPr>
              <a:t>странствующие по волнам времени</a:t>
            </a:r>
            <a:br>
              <a:rPr lang="ru-RU" altLang="ru-RU" sz="1600">
                <a:solidFill>
                  <a:srgbClr val="002060"/>
                </a:solidFill>
              </a:rPr>
            </a:br>
            <a:r>
              <a:rPr lang="ru-RU" altLang="ru-RU" sz="1600">
                <a:solidFill>
                  <a:srgbClr val="002060"/>
                </a:solidFill>
              </a:rPr>
              <a:t>и бережно несущие свой драгоценный груз</a:t>
            </a:r>
            <a:br>
              <a:rPr lang="ru-RU" altLang="ru-RU" sz="1600">
                <a:solidFill>
                  <a:srgbClr val="002060"/>
                </a:solidFill>
              </a:rPr>
            </a:br>
            <a:r>
              <a:rPr lang="ru-RU" altLang="ru-RU" sz="1600">
                <a:solidFill>
                  <a:srgbClr val="002060"/>
                </a:solidFill>
              </a:rPr>
              <a:t>от поколения к поколению.</a:t>
            </a:r>
            <a:endParaRPr lang="ru-RU" altLang="ru-RU" sz="2000"/>
          </a:p>
        </p:txBody>
      </p:sp>
      <p:pic>
        <p:nvPicPr>
          <p:cNvPr id="6" name="Рисунок 5" descr="i (22).jpg">
            <a:extLst>
              <a:ext uri="{FF2B5EF4-FFF2-40B4-BE49-F238E27FC236}">
                <a16:creationId xmlns:a16="http://schemas.microsoft.com/office/drawing/2014/main" id="{4464AD5B-3F37-C1E3-2B97-E2649C1601F9}"/>
              </a:ext>
            </a:extLst>
          </p:cNvPr>
          <p:cNvPicPr>
            <a:picLocks noChangeAspect="1"/>
          </p:cNvPicPr>
          <p:nvPr/>
        </p:nvPicPr>
        <p:blipFill>
          <a:blip r:embed="rId2" cstate="print"/>
          <a:stretch>
            <a:fillRect/>
          </a:stretch>
        </p:blipFill>
        <p:spPr>
          <a:xfrm>
            <a:off x="1259632" y="3645024"/>
            <a:ext cx="2265040" cy="1698780"/>
          </a:xfrm>
          <a:prstGeom prst="rect">
            <a:avLst/>
          </a:prstGeom>
          <a:ln>
            <a:noFill/>
          </a:ln>
          <a:effectLst>
            <a:softEdge rad="112500"/>
          </a:effectLst>
        </p:spPr>
      </p:pic>
      <p:sp>
        <p:nvSpPr>
          <p:cNvPr id="44037" name="Rectangle 3">
            <a:extLst>
              <a:ext uri="{FF2B5EF4-FFF2-40B4-BE49-F238E27FC236}">
                <a16:creationId xmlns:a16="http://schemas.microsoft.com/office/drawing/2014/main" id="{FC042CC4-DF93-B1AE-33B2-4887808A2318}"/>
              </a:ext>
            </a:extLst>
          </p:cNvPr>
          <p:cNvSpPr>
            <a:spLocks noChangeArrowheads="1"/>
          </p:cNvSpPr>
          <p:nvPr/>
        </p:nvSpPr>
        <p:spPr bwMode="auto">
          <a:xfrm>
            <a:off x="6084888" y="5805488"/>
            <a:ext cx="12954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just">
              <a:spcBef>
                <a:spcPct val="0"/>
              </a:spcBef>
              <a:buFontTx/>
              <a:buNone/>
            </a:pPr>
            <a:r>
              <a:rPr lang="ru-RU" altLang="ru-RU" sz="1600">
                <a:solidFill>
                  <a:srgbClr val="002060"/>
                </a:solidFill>
              </a:rPr>
              <a:t>Ф.Бэкон</a:t>
            </a:r>
            <a:endParaRPr lang="ru-RU" altLang="ru-RU" sz="2000"/>
          </a:p>
        </p:txBody>
      </p:sp>
    </p:spTree>
  </p:cSld>
  <p:clrMapOvr>
    <a:masterClrMapping/>
  </p:clrMapOvr>
  <p:transition spd="slow">
    <p:wipe dir="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Рисунок 3" descr="tvorchestvo_barto_plakat_big.jpg">
            <a:extLst>
              <a:ext uri="{FF2B5EF4-FFF2-40B4-BE49-F238E27FC236}">
                <a16:creationId xmlns:a16="http://schemas.microsoft.com/office/drawing/2014/main" id="{F3F95026-23B6-BE11-92D8-0B016C0A1D3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4213" y="620713"/>
            <a:ext cx="7672387" cy="540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wipe dir="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Содержимое 3" descr="tvorchestvo_gofman_plakat_big.jpg">
            <a:extLst>
              <a:ext uri="{FF2B5EF4-FFF2-40B4-BE49-F238E27FC236}">
                <a16:creationId xmlns:a16="http://schemas.microsoft.com/office/drawing/2014/main" id="{3AA6FFF2-45A6-998B-A2BF-D289BE9A3C2B}"/>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755650" y="836613"/>
            <a:ext cx="7488238" cy="5257800"/>
          </a:xfrm>
        </p:spPr>
      </p:pic>
    </p:spTree>
  </p:cSld>
  <p:clrMapOvr>
    <a:masterClrMapping/>
  </p:clrMapOvr>
  <p:transition spd="slow">
    <p:wipe dir="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Рисунок 3" descr="tvorchestvo_Karroll_plakat.jpg">
            <a:extLst>
              <a:ext uri="{FF2B5EF4-FFF2-40B4-BE49-F238E27FC236}">
                <a16:creationId xmlns:a16="http://schemas.microsoft.com/office/drawing/2014/main" id="{0B1439DC-0538-E946-E5A3-8DECEFFCBA4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28675" y="765175"/>
            <a:ext cx="7415213" cy="530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wipe dir="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Рисунок 3" descr="tvorchestvo_kipling_plakat.jpg">
            <a:extLst>
              <a:ext uri="{FF2B5EF4-FFF2-40B4-BE49-F238E27FC236}">
                <a16:creationId xmlns:a16="http://schemas.microsoft.com/office/drawing/2014/main" id="{EE16EC07-DE49-93B0-20DB-5DF7E3B1F97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55650" y="692150"/>
            <a:ext cx="7535863" cy="5329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wipe dir="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Рисунок 3" descr="tvorchestvo_miln_plakat.jpg">
            <a:extLst>
              <a:ext uri="{FF2B5EF4-FFF2-40B4-BE49-F238E27FC236}">
                <a16:creationId xmlns:a16="http://schemas.microsoft.com/office/drawing/2014/main" id="{D0C27AEC-1643-A9F2-898D-FFC5C0A3F0F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27088" y="765175"/>
            <a:ext cx="7561262" cy="5316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wipe dir="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Рисунок 3" descr="tvorchestvo_nekrasov_plakat.jpg">
            <a:extLst>
              <a:ext uri="{FF2B5EF4-FFF2-40B4-BE49-F238E27FC236}">
                <a16:creationId xmlns:a16="http://schemas.microsoft.com/office/drawing/2014/main" id="{465FFF19-576C-57E6-3C33-19D81A05A62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27088" y="836613"/>
            <a:ext cx="7416800" cy="5316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wipe dir="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Рисунок 3" descr="tvorchestvo_potter2_big.png">
            <a:extLst>
              <a:ext uri="{FF2B5EF4-FFF2-40B4-BE49-F238E27FC236}">
                <a16:creationId xmlns:a16="http://schemas.microsoft.com/office/drawing/2014/main" id="{2590A9C1-0442-6A49-180D-3C21A0D2FCB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5288" y="620713"/>
            <a:ext cx="8294687" cy="5135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wipe dir="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Рисунок 3" descr="tvorchestvoBahrevskyi_plakat.jpg">
            <a:extLst>
              <a:ext uri="{FF2B5EF4-FFF2-40B4-BE49-F238E27FC236}">
                <a16:creationId xmlns:a16="http://schemas.microsoft.com/office/drawing/2014/main" id="{A8534C1E-87FC-5A14-6BF5-1340B5B1674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27088" y="692150"/>
            <a:ext cx="7416800" cy="538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wipe dir="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Рисунок 3" descr="tvorchestvo_ribakov_plakat.jpg">
            <a:extLst>
              <a:ext uri="{FF2B5EF4-FFF2-40B4-BE49-F238E27FC236}">
                <a16:creationId xmlns:a16="http://schemas.microsoft.com/office/drawing/2014/main" id="{753CC64E-FF75-EFAB-BA9C-7EDADB8C2D5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55650" y="765175"/>
            <a:ext cx="7561263" cy="541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wipe dir="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4">
            <a:extLst>
              <a:ext uri="{FF2B5EF4-FFF2-40B4-BE49-F238E27FC236}">
                <a16:creationId xmlns:a16="http://schemas.microsoft.com/office/drawing/2014/main" id="{856C406B-6410-FE46-B1EA-F669C9F74190}"/>
              </a:ext>
            </a:extLst>
          </p:cNvPr>
          <p:cNvSpPr>
            <a:spLocks noChangeArrowheads="1"/>
          </p:cNvSpPr>
          <p:nvPr/>
        </p:nvSpPr>
        <p:spPr bwMode="auto">
          <a:xfrm>
            <a:off x="5651500" y="1628775"/>
            <a:ext cx="32766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r>
              <a:rPr lang="ru-RU" altLang="ru-RU" sz="1200" dirty="0">
                <a:solidFill>
                  <a:srgbClr val="0000FF"/>
                </a:solidFill>
              </a:rPr>
              <a:t>    </a:t>
            </a:r>
            <a:r>
              <a:rPr lang="ru-RU" altLang="ru-RU" sz="1400" dirty="0">
                <a:solidFill>
                  <a:srgbClr val="0000FF"/>
                </a:solidFill>
              </a:rPr>
              <a:t>Каких профессий только нет:</a:t>
            </a:r>
          </a:p>
          <a:p>
            <a:pPr>
              <a:spcBef>
                <a:spcPct val="0"/>
              </a:spcBef>
              <a:buFontTx/>
              <a:buNone/>
            </a:pPr>
            <a:r>
              <a:rPr lang="ru-RU" altLang="ru-RU" sz="1400" dirty="0">
                <a:solidFill>
                  <a:srgbClr val="0000FF"/>
                </a:solidFill>
              </a:rPr>
              <a:t>    Художник, повар и поэт,</a:t>
            </a:r>
          </a:p>
          <a:p>
            <a:pPr>
              <a:spcBef>
                <a:spcPct val="0"/>
              </a:spcBef>
              <a:buFontTx/>
              <a:buNone/>
            </a:pPr>
            <a:r>
              <a:rPr lang="ru-RU" altLang="ru-RU" sz="1400" dirty="0">
                <a:solidFill>
                  <a:srgbClr val="0000FF"/>
                </a:solidFill>
              </a:rPr>
              <a:t>    Учитель, доктор и аптекарь,</a:t>
            </a:r>
          </a:p>
          <a:p>
            <a:pPr>
              <a:spcBef>
                <a:spcPct val="0"/>
              </a:spcBef>
              <a:buFontTx/>
              <a:buNone/>
            </a:pPr>
            <a:r>
              <a:rPr lang="ru-RU" altLang="ru-RU" sz="1400" dirty="0">
                <a:solidFill>
                  <a:srgbClr val="0000FF"/>
                </a:solidFill>
              </a:rPr>
              <a:t>    Но есть еще библиотекарь.</a:t>
            </a:r>
          </a:p>
        </p:txBody>
      </p:sp>
      <p:sp>
        <p:nvSpPr>
          <p:cNvPr id="6147" name="Rectangle 5">
            <a:extLst>
              <a:ext uri="{FF2B5EF4-FFF2-40B4-BE49-F238E27FC236}">
                <a16:creationId xmlns:a16="http://schemas.microsoft.com/office/drawing/2014/main" id="{D5FF4579-8436-3E8B-6A72-56233786F6B0}"/>
              </a:ext>
            </a:extLst>
          </p:cNvPr>
          <p:cNvSpPr>
            <a:spLocks noChangeArrowheads="1"/>
          </p:cNvSpPr>
          <p:nvPr/>
        </p:nvSpPr>
        <p:spPr bwMode="auto">
          <a:xfrm>
            <a:off x="827088" y="2852738"/>
            <a:ext cx="7561262" cy="307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just" eaLnBrk="1" hangingPunct="1">
              <a:spcBef>
                <a:spcPct val="0"/>
              </a:spcBef>
              <a:buFontTx/>
              <a:buNone/>
            </a:pPr>
            <a:r>
              <a:rPr lang="ru-RU" altLang="ru-RU" sz="1400" dirty="0">
                <a:solidFill>
                  <a:srgbClr val="0000FF"/>
                </a:solidFill>
              </a:rPr>
              <a:t>       </a:t>
            </a:r>
            <a:r>
              <a:rPr lang="ru-RU" altLang="ru-RU" sz="1600" dirty="0">
                <a:solidFill>
                  <a:srgbClr val="0000FF"/>
                </a:solidFill>
              </a:rPr>
              <a:t>Библиотекарь – очень древняя профессия, ей более четырех с половиной тысяч лет! </a:t>
            </a:r>
          </a:p>
          <a:p>
            <a:pPr algn="just">
              <a:spcBef>
                <a:spcPct val="0"/>
              </a:spcBef>
              <a:buFontTx/>
              <a:buNone/>
            </a:pPr>
            <a:r>
              <a:rPr lang="ru-RU" altLang="ru-RU" sz="1600" dirty="0">
                <a:solidFill>
                  <a:srgbClr val="0000FF"/>
                </a:solidFill>
              </a:rPr>
              <a:t>      Непосвящённым напомним, что в былые времена на должность библиотекаря не только в России назначались учёные люди, академики. Интересен тот факт, что в своё время библиотекарями были: баснописец И. А. Крылов, писательница Л. Сейфуллина, поэты А. Ахматова, И. Гёте и другие. </a:t>
            </a:r>
          </a:p>
          <a:p>
            <a:pPr eaLnBrk="1" hangingPunct="1">
              <a:spcBef>
                <a:spcPct val="0"/>
              </a:spcBef>
              <a:buFontTx/>
              <a:buNone/>
            </a:pPr>
            <a:r>
              <a:rPr lang="ru-RU" altLang="ru-RU" sz="1600" dirty="0">
                <a:solidFill>
                  <a:srgbClr val="0000FF"/>
                </a:solidFill>
              </a:rPr>
              <a:t>      Так что же означает "быть библиотекарем"? Чаще всего ответ одной фразой: "выдавать книги". Оказывается, так просто. Вот почему в большинстве своём люди и считают, что уж в таком месте как библиотека любой сможет работать. А посему искренне удивляются тому, что библиотечная профессия ("да что вы говорите?") требует знаний, подготовки</a:t>
            </a:r>
            <a:r>
              <a:rPr lang="ru-RU" altLang="ru-RU" sz="1800" dirty="0">
                <a:solidFill>
                  <a:srgbClr val="0000FF"/>
                </a:solidFill>
              </a:rPr>
              <a:t>. </a:t>
            </a:r>
            <a:r>
              <a:rPr lang="ru-RU" altLang="ru-RU" sz="1600" dirty="0">
                <a:solidFill>
                  <a:srgbClr val="0000FF"/>
                </a:solidFill>
              </a:rPr>
              <a:t>Многие библиотекари убеждены: библиотекарем нельзя стать, им надо родиться, впрочем, как и актёром, музыкантом, художником. </a:t>
            </a:r>
            <a:endParaRPr lang="ru-RU" altLang="ru-RU" sz="1600" dirty="0">
              <a:solidFill>
                <a:srgbClr val="B00000"/>
              </a:solidFill>
            </a:endParaRPr>
          </a:p>
        </p:txBody>
      </p:sp>
      <p:sp>
        <p:nvSpPr>
          <p:cNvPr id="6149" name="Прямоугольник 8">
            <a:extLst>
              <a:ext uri="{FF2B5EF4-FFF2-40B4-BE49-F238E27FC236}">
                <a16:creationId xmlns:a16="http://schemas.microsoft.com/office/drawing/2014/main" id="{89479524-6EC2-6091-8BF0-04A9F8E5BC5B}"/>
              </a:ext>
            </a:extLst>
          </p:cNvPr>
          <p:cNvSpPr>
            <a:spLocks noChangeArrowheads="1"/>
          </p:cNvSpPr>
          <p:nvPr/>
        </p:nvSpPr>
        <p:spPr bwMode="auto">
          <a:xfrm>
            <a:off x="1475656" y="764702"/>
            <a:ext cx="675873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FontTx/>
              <a:buNone/>
            </a:pPr>
            <a:r>
              <a:rPr lang="ru-RU" altLang="ru-RU" sz="1800" b="1" i="1" dirty="0">
                <a:solidFill>
                  <a:srgbClr val="0000FF"/>
                </a:solidFill>
              </a:rPr>
              <a:t> </a:t>
            </a:r>
            <a:r>
              <a:rPr lang="ru-RU" altLang="ru-RU" sz="1800" b="1" i="1" dirty="0" smtClean="0">
                <a:solidFill>
                  <a:srgbClr val="0000FF"/>
                </a:solidFill>
              </a:rPr>
              <a:t>Моя профессия  - школьный</a:t>
            </a:r>
            <a:r>
              <a:rPr lang="ru-RU" altLang="ru-RU" sz="1800" b="1" i="1" dirty="0">
                <a:solidFill>
                  <a:srgbClr val="0000FF"/>
                </a:solidFill>
              </a:rPr>
              <a:t> библиотекарь»</a:t>
            </a:r>
            <a:endParaRPr lang="ru-RU" altLang="ru-RU" sz="1800" b="1" dirty="0">
              <a:solidFill>
                <a:srgbClr val="0000FF"/>
              </a:solidFill>
            </a:endParaRPr>
          </a:p>
        </p:txBody>
      </p:sp>
    </p:spTree>
  </p:cSld>
  <p:clrMapOvr>
    <a:masterClrMapping/>
  </p:clrMapOvr>
  <mc:AlternateContent xmlns:mc="http://schemas.openxmlformats.org/markup-compatibility/2006" xmlns:p14="http://schemas.microsoft.com/office/powerpoint/2010/main">
    <mc:Choice Requires="p14">
      <p:transition spd="slow" p14:dur="1500" advTm="7985">
        <p:split orient="vert"/>
      </p:transition>
    </mc:Choice>
    <mc:Fallback xmlns="">
      <p:transition spd="slow" advTm="7985">
        <p:split orient="ver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4" presetClass="emph" presetSubtype="0" fill="hold" nodeType="withEffect">
                                  <p:stCondLst>
                                    <p:cond delay="0"/>
                                  </p:stCondLst>
                                  <p:childTnLst>
                                    <p:animClr clrSpc="hsl" dir="cw">
                                      <p:cBhvr override="childStyle">
                                        <p:cTn id="6" dur="500" fill="hold"/>
                                        <p:tgtEl>
                                          <p:spTgt spid="6149">
                                            <p:txEl>
                                              <p:pRg st="0" end="0"/>
                                            </p:txEl>
                                          </p:spTgt>
                                        </p:tgtEl>
                                        <p:attrNameLst>
                                          <p:attrName>style.color</p:attrName>
                                        </p:attrNameLst>
                                      </p:cBhvr>
                                      <p:by>
                                        <p:hsl h="0" s="-12549" l="-25098"/>
                                      </p:by>
                                    </p:animClr>
                                    <p:animClr clrSpc="hsl" dir="cw">
                                      <p:cBhvr>
                                        <p:cTn id="7" dur="500" fill="hold"/>
                                        <p:tgtEl>
                                          <p:spTgt spid="6149">
                                            <p:txEl>
                                              <p:pRg st="0" end="0"/>
                                            </p:txEl>
                                          </p:spTgt>
                                        </p:tgtEl>
                                        <p:attrNameLst>
                                          <p:attrName>fillcolor</p:attrName>
                                        </p:attrNameLst>
                                      </p:cBhvr>
                                      <p:by>
                                        <p:hsl h="0" s="-12549" l="-25098"/>
                                      </p:by>
                                    </p:animClr>
                                    <p:animClr clrSpc="hsl" dir="cw">
                                      <p:cBhvr>
                                        <p:cTn id="8" dur="500" fill="hold"/>
                                        <p:tgtEl>
                                          <p:spTgt spid="6149">
                                            <p:txEl>
                                              <p:pRg st="0" end="0"/>
                                            </p:txEl>
                                          </p:spTgt>
                                        </p:tgtEl>
                                        <p:attrNameLst>
                                          <p:attrName>stroke.color</p:attrName>
                                        </p:attrNameLst>
                                      </p:cBhvr>
                                      <p:by>
                                        <p:hsl h="0" s="-12549" l="-25098"/>
                                      </p:by>
                                    </p:animClr>
                                    <p:set>
                                      <p:cBhvr>
                                        <p:cTn id="9" dur="500" fill="hold"/>
                                        <p:tgtEl>
                                          <p:spTgt spid="6149">
                                            <p:txEl>
                                              <p:pRg st="0" end="0"/>
                                            </p:txEl>
                                          </p:spTgt>
                                        </p:tgtEl>
                                        <p:attrNameLst>
                                          <p:attrName>fill.type</p:attrName>
                                        </p:attrNameLst>
                                      </p:cBhvr>
                                      <p:to>
                                        <p:strVal val="solid"/>
                                      </p:to>
                                    </p:set>
                                  </p:childTnLst>
                                </p:cTn>
                              </p:par>
                            </p:childTnLst>
                          </p:cTn>
                        </p:par>
                        <p:par>
                          <p:cTn id="10" fill="hold" nodeType="afterGroup">
                            <p:stCondLst>
                              <p:cond delay="500"/>
                            </p:stCondLst>
                            <p:childTnLst>
                              <p:par>
                                <p:cTn id="11" presetID="16" presetClass="entr" presetSubtype="26" fill="hold" grpId="0" nodeType="afterEffect">
                                  <p:stCondLst>
                                    <p:cond delay="0"/>
                                  </p:stCondLst>
                                  <p:childTnLst>
                                    <p:set>
                                      <p:cBhvr>
                                        <p:cTn id="12" dur="1" fill="hold">
                                          <p:stCondLst>
                                            <p:cond delay="0"/>
                                          </p:stCondLst>
                                        </p:cTn>
                                        <p:tgtEl>
                                          <p:spTgt spid="6146"/>
                                        </p:tgtEl>
                                        <p:attrNameLst>
                                          <p:attrName>style.visibility</p:attrName>
                                        </p:attrNameLst>
                                      </p:cBhvr>
                                      <p:to>
                                        <p:strVal val="visible"/>
                                      </p:to>
                                    </p:set>
                                    <p:animEffect transition="in" filter="barn(inHorizontal)">
                                      <p:cBhvr>
                                        <p:cTn id="13" dur="2000"/>
                                        <p:tgtEl>
                                          <p:spTgt spid="6146"/>
                                        </p:tgtEl>
                                      </p:cBhvr>
                                    </p:animEffect>
                                  </p:childTnLst>
                                </p:cTn>
                              </p:par>
                            </p:childTnLst>
                          </p:cTn>
                        </p:par>
                        <p:par>
                          <p:cTn id="14" fill="hold" nodeType="afterGroup">
                            <p:stCondLst>
                              <p:cond delay="2500"/>
                            </p:stCondLst>
                            <p:childTnLst>
                              <p:par>
                                <p:cTn id="15" presetID="16" presetClass="entr" presetSubtype="26" fill="hold" grpId="0" nodeType="afterEffect">
                                  <p:stCondLst>
                                    <p:cond delay="0"/>
                                  </p:stCondLst>
                                  <p:childTnLst>
                                    <p:set>
                                      <p:cBhvr>
                                        <p:cTn id="16" dur="1" fill="hold">
                                          <p:stCondLst>
                                            <p:cond delay="0"/>
                                          </p:stCondLst>
                                        </p:cTn>
                                        <p:tgtEl>
                                          <p:spTgt spid="6147"/>
                                        </p:tgtEl>
                                        <p:attrNameLst>
                                          <p:attrName>style.visibility</p:attrName>
                                        </p:attrNameLst>
                                      </p:cBhvr>
                                      <p:to>
                                        <p:strVal val="visible"/>
                                      </p:to>
                                    </p:set>
                                    <p:animEffect transition="in" filter="barn(inHorizontal)">
                                      <p:cBhvr>
                                        <p:cTn id="17" dur="2000"/>
                                        <p:tgtEl>
                                          <p:spTgt spid="6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6" grpId="0"/>
      <p:bldP spid="6147"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Рисунок 3" descr="tvorchestvo_Sef_plakat.jpg">
            <a:extLst>
              <a:ext uri="{FF2B5EF4-FFF2-40B4-BE49-F238E27FC236}">
                <a16:creationId xmlns:a16="http://schemas.microsoft.com/office/drawing/2014/main" id="{4D1C6531-54FA-32B0-8929-950773412E5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27088" y="908050"/>
            <a:ext cx="7416800" cy="522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wipe dir="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Рисунок 3" descr="tvorchrstvo_Alekseev_plakat.jpg">
            <a:extLst>
              <a:ext uri="{FF2B5EF4-FFF2-40B4-BE49-F238E27FC236}">
                <a16:creationId xmlns:a16="http://schemas.microsoft.com/office/drawing/2014/main" id="{09A6C93B-938C-1C87-B262-3C7E2EE1D4F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96925" y="785813"/>
            <a:ext cx="7446963" cy="5237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wipe dir="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Рисунок 3" descr="tvorchestvo_Vern_2.jpg">
            <a:extLst>
              <a:ext uri="{FF2B5EF4-FFF2-40B4-BE49-F238E27FC236}">
                <a16:creationId xmlns:a16="http://schemas.microsoft.com/office/drawing/2014/main" id="{A38ED623-73ED-997B-2AEA-BCFC8EE2B89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25488" y="765175"/>
            <a:ext cx="7591425" cy="537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wipe dir="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1">
            <a:extLst>
              <a:ext uri="{FF2B5EF4-FFF2-40B4-BE49-F238E27FC236}">
                <a16:creationId xmlns:a16="http://schemas.microsoft.com/office/drawing/2014/main" id="{80432D6D-0C3F-9465-7BE6-1FAB03315CE2}"/>
              </a:ext>
            </a:extLst>
          </p:cNvPr>
          <p:cNvSpPr>
            <a:spLocks noChangeArrowheads="1"/>
          </p:cNvSpPr>
          <p:nvPr/>
        </p:nvSpPr>
        <p:spPr bwMode="auto">
          <a:xfrm>
            <a:off x="900113" y="836613"/>
            <a:ext cx="7416800" cy="267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just">
              <a:spcBef>
                <a:spcPct val="0"/>
              </a:spcBef>
              <a:buFontTx/>
              <a:buNone/>
            </a:pPr>
            <a:r>
              <a:rPr lang="ru-RU" altLang="ru-RU" sz="1400" b="1">
                <a:solidFill>
                  <a:srgbClr val="002060"/>
                </a:solidFill>
              </a:rPr>
              <a:t>Слайд 1. </a:t>
            </a:r>
            <a:r>
              <a:rPr lang="ru-RU" altLang="ru-RU" sz="1400">
                <a:solidFill>
                  <a:srgbClr val="002060"/>
                </a:solidFill>
              </a:rPr>
              <a:t>Ребята, мы с вами с самых ранних лет знакомы с книгой и до того привыкли к книге, что редко думаем о ней, как о чуде, как о сокровище, и бывает, не всегда ценим и бережем её. </a:t>
            </a:r>
            <a:r>
              <a:rPr lang="ru-RU" altLang="ru-RU" sz="1400" b="1">
                <a:solidFill>
                  <a:srgbClr val="002060"/>
                </a:solidFill>
              </a:rPr>
              <a:t>Слайд 2.</a:t>
            </a:r>
            <a:r>
              <a:rPr lang="ru-RU" altLang="ru-RU" sz="1400">
                <a:solidFill>
                  <a:srgbClr val="002060"/>
                </a:solidFill>
              </a:rPr>
              <a:t> Но вдумайтесь: ведь книга – это наследство, которое передается от поколения к поколению. Это единственная “машина времени” с помощью которой можно совершить увлекательное путешествие. </a:t>
            </a:r>
            <a:r>
              <a:rPr lang="ru-RU" altLang="ru-RU" sz="1400" b="1">
                <a:solidFill>
                  <a:srgbClr val="002060"/>
                </a:solidFill>
              </a:rPr>
              <a:t>Слайд 3. </a:t>
            </a:r>
            <a:r>
              <a:rPr lang="ru-RU" altLang="ru-RU" sz="1400">
                <a:solidFill>
                  <a:srgbClr val="002060"/>
                </a:solidFill>
              </a:rPr>
              <a:t>Со страниц книг перед нами встают и Древний Рим, и старая Русь, и средневековый замок, и шумный современный город, будущее планеты Земля. </a:t>
            </a:r>
            <a:r>
              <a:rPr lang="ru-RU" altLang="ru-RU" sz="1400" b="1">
                <a:solidFill>
                  <a:srgbClr val="002060"/>
                </a:solidFill>
              </a:rPr>
              <a:t>Слайд 4. </a:t>
            </a:r>
            <a:r>
              <a:rPr lang="ru-RU" altLang="ru-RU" sz="1400">
                <a:solidFill>
                  <a:srgbClr val="002060"/>
                </a:solidFill>
              </a:rPr>
              <a:t>Книга позволяет побывать в любой части земного шара, познакомиться с жизнью замечательных людей.</a:t>
            </a:r>
            <a:endParaRPr lang="ru-RU" altLang="ru-RU" sz="1400"/>
          </a:p>
          <a:p>
            <a:pPr algn="just">
              <a:spcBef>
                <a:spcPct val="0"/>
              </a:spcBef>
              <a:buFontTx/>
              <a:buNone/>
            </a:pPr>
            <a:r>
              <a:rPr lang="ru-RU" altLang="ru-RU" sz="1400" b="1">
                <a:solidFill>
                  <a:srgbClr val="002060"/>
                </a:solidFill>
              </a:rPr>
              <a:t>Слайд 5. </a:t>
            </a:r>
            <a:r>
              <a:rPr lang="ru-RU" altLang="ru-RU" sz="1400">
                <a:solidFill>
                  <a:srgbClr val="002060"/>
                </a:solidFill>
              </a:rPr>
              <a:t>Говорят, что книга – источник знания. Это действительно так. Книга верно служит людям на протяжении многих веков. Она прошла долгий и сложный путь, прежде чем предстала перед людьми в современном виде. Вот об этом чуде превращения мы сегодня с вами и поговорим.</a:t>
            </a:r>
            <a:endParaRPr lang="ru-RU" altLang="ru-RU" sz="1400"/>
          </a:p>
        </p:txBody>
      </p:sp>
      <p:sp>
        <p:nvSpPr>
          <p:cNvPr id="57347" name="Rectangle 2">
            <a:extLst>
              <a:ext uri="{FF2B5EF4-FFF2-40B4-BE49-F238E27FC236}">
                <a16:creationId xmlns:a16="http://schemas.microsoft.com/office/drawing/2014/main" id="{847F7F89-D39F-803B-0843-5E61C3C7D362}"/>
              </a:ext>
            </a:extLst>
          </p:cNvPr>
          <p:cNvSpPr>
            <a:spLocks noChangeArrowheads="1"/>
          </p:cNvSpPr>
          <p:nvPr/>
        </p:nvSpPr>
        <p:spPr bwMode="auto">
          <a:xfrm>
            <a:off x="900113" y="3457575"/>
            <a:ext cx="7272337"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just">
              <a:spcBef>
                <a:spcPct val="0"/>
              </a:spcBef>
              <a:buFontTx/>
              <a:buNone/>
            </a:pPr>
            <a:r>
              <a:rPr lang="ru-RU" altLang="ru-RU" sz="1400">
                <a:solidFill>
                  <a:srgbClr val="002060"/>
                </a:solidFill>
              </a:rPr>
              <a:t>Много-много лет тому назад не было ни чернил, ни бумаг, ни, тем более книг. Все рассказы про отважных воинов, все сказки про Луну и Солнце – всё рассказывали вслух. И сейчас мы говорим про старинные истории – “предания”. Это значит, что их передавали от одного человека к другому, от поколения к поколению.</a:t>
            </a:r>
            <a:endParaRPr lang="ru-RU" altLang="ru-RU" sz="1400"/>
          </a:p>
          <a:p>
            <a:pPr algn="just">
              <a:spcBef>
                <a:spcPct val="0"/>
              </a:spcBef>
              <a:buFontTx/>
              <a:buNone/>
            </a:pPr>
            <a:r>
              <a:rPr lang="ru-RU" altLang="ru-RU" sz="1400" b="1">
                <a:solidFill>
                  <a:srgbClr val="002060"/>
                </a:solidFill>
              </a:rPr>
              <a:t>Слайд 6.</a:t>
            </a:r>
            <a:r>
              <a:rPr lang="ru-RU" altLang="ru-RU" sz="1400">
                <a:solidFill>
                  <a:srgbClr val="002060"/>
                </a:solidFill>
              </a:rPr>
              <a:t> Но как трудно запомнить самые разные и длинные истории. Поэтому люди придумали рисовать картинки, которые помогали им запоминать увиденное и услышанное. Нарисуют озеро, рядом огромную рыбу. Картинка означает память об удачной ловле рыбы. Нарисуют холм и реку, а среди деревьев и холмов, вдоль реки – тропинка. Это память о дальнем путешествии. А ещё такие картинки помогали человеку вести хозяйство. “Я взял у соседа трёх быков и обязан их вернуть на исходе лета” – писал древний человек. “Я собрал хороший урожай, у меня в амбаре сорок мешков гороха”, – всё это можно было для памяти изобразить в картинках.</a:t>
            </a:r>
            <a:endParaRPr lang="ru-RU" altLang="ru-RU" sz="1400"/>
          </a:p>
        </p:txBody>
      </p:sp>
    </p:spTree>
  </p:cSld>
  <p:clrMapOvr>
    <a:masterClrMapping/>
  </p:clrMapOvr>
  <p:transition spd="slow">
    <p:wipe dir="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1">
            <a:extLst>
              <a:ext uri="{FF2B5EF4-FFF2-40B4-BE49-F238E27FC236}">
                <a16:creationId xmlns:a16="http://schemas.microsoft.com/office/drawing/2014/main" id="{0F3F9945-7F9E-8ACD-1128-AE8FF1768ECC}"/>
              </a:ext>
            </a:extLst>
          </p:cNvPr>
          <p:cNvSpPr>
            <a:spLocks noChangeArrowheads="1"/>
          </p:cNvSpPr>
          <p:nvPr/>
        </p:nvSpPr>
        <p:spPr bwMode="auto">
          <a:xfrm>
            <a:off x="827088" y="692150"/>
            <a:ext cx="7416800" cy="526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just">
              <a:spcBef>
                <a:spcPct val="0"/>
              </a:spcBef>
              <a:buFontTx/>
              <a:buNone/>
            </a:pPr>
            <a:r>
              <a:rPr lang="ru-RU" altLang="ru-RU" sz="1400" b="1">
                <a:solidFill>
                  <a:srgbClr val="002060"/>
                </a:solidFill>
              </a:rPr>
              <a:t>Слайд 7. </a:t>
            </a:r>
            <a:r>
              <a:rPr lang="ru-RU" altLang="ru-RU" sz="1400">
                <a:solidFill>
                  <a:srgbClr val="002060"/>
                </a:solidFill>
              </a:rPr>
              <a:t>Очень удобная придумка – такие картинки! Они применяются и в наши дни. На спортивных олимпиадах повсюду такие “говорящие картинки”. Нарисован телефон и земной шар – значит здесь можно поговорить по телефону с любым городом. Движущаяся фигурка человека и сейчас знакома нам на пешеходных дорожках. Яркий, разноцветный светофор молча разговаривает с нами подмигивая то одним, то другим цветом и мы прекрасно понимаем эти знаки, так, как изучаем правила дорожного движения с детства. Картинки подсказывают, указывают, запрещают и разрешают.</a:t>
            </a:r>
            <a:endParaRPr lang="ru-RU" altLang="ru-RU" sz="900"/>
          </a:p>
          <a:p>
            <a:pPr algn="just">
              <a:spcBef>
                <a:spcPct val="0"/>
              </a:spcBef>
              <a:buFontTx/>
              <a:buNone/>
            </a:pPr>
            <a:r>
              <a:rPr lang="ru-RU" altLang="ru-RU" sz="1400">
                <a:solidFill>
                  <a:srgbClr val="002060"/>
                </a:solidFill>
              </a:rPr>
              <a:t>Однако даже простенький рисунок рисовать не просто. И человек со временем старался делать рисунки всё проще и проще. </a:t>
            </a:r>
            <a:r>
              <a:rPr lang="ru-RU" altLang="ru-RU" sz="1400" b="1">
                <a:solidFill>
                  <a:srgbClr val="002060"/>
                </a:solidFill>
              </a:rPr>
              <a:t>Слайд 8.</a:t>
            </a:r>
            <a:r>
              <a:rPr lang="ru-RU" altLang="ru-RU" sz="1400">
                <a:solidFill>
                  <a:srgbClr val="002060"/>
                </a:solidFill>
              </a:rPr>
              <a:t> Вместо быка стали рисовать только его голову. Потом рисунок упростился и голова с рогами превратилась в три чёрточки, в знак </a:t>
            </a:r>
            <a:r>
              <a:rPr lang="ru-RU" altLang="ru-RU" sz="1400" b="1">
                <a:solidFill>
                  <a:srgbClr val="002060"/>
                </a:solidFill>
              </a:rPr>
              <a:t>А.</a:t>
            </a:r>
            <a:r>
              <a:rPr lang="ru-RU" altLang="ru-RU" sz="1400">
                <a:solidFill>
                  <a:srgbClr val="002060"/>
                </a:solidFill>
              </a:rPr>
              <a:t> Древний народ – шумеры называли быка – Алеф. Вот откуда появилась буква </a:t>
            </a:r>
            <a:r>
              <a:rPr lang="ru-RU" altLang="ru-RU" sz="1400" b="1">
                <a:solidFill>
                  <a:srgbClr val="002060"/>
                </a:solidFill>
              </a:rPr>
              <a:t>А.</a:t>
            </a:r>
            <a:endParaRPr lang="ru-RU" altLang="ru-RU" sz="900"/>
          </a:p>
          <a:p>
            <a:pPr algn="just">
              <a:spcBef>
                <a:spcPct val="0"/>
              </a:spcBef>
              <a:buFontTx/>
              <a:buNone/>
            </a:pPr>
            <a:r>
              <a:rPr lang="ru-RU" altLang="ru-RU" sz="1400">
                <a:solidFill>
                  <a:srgbClr val="002060"/>
                </a:solidFill>
              </a:rPr>
              <a:t>Человек начал постепенно изобретать буквы, которыми можно было писать обо всём. Ведь люди думают, любят, сердятся, негодуют, смеются, ругаются, возмущаются. И каждый человек это делает по-своему. Разве всё это картинками расскажешь? Стали появляться первые книги. </a:t>
            </a:r>
            <a:r>
              <a:rPr lang="ru-RU" altLang="ru-RU" sz="1400" b="1">
                <a:solidFill>
                  <a:srgbClr val="002060"/>
                </a:solidFill>
              </a:rPr>
              <a:t>Слайд 9.</a:t>
            </a:r>
            <a:r>
              <a:rPr lang="ru-RU" altLang="ru-RU" sz="1400">
                <a:solidFill>
                  <a:srgbClr val="002060"/>
                </a:solidFill>
              </a:rPr>
              <a:t> Какими же были раньше наши книги. На чём писали раньше люди и как писали? Представьте себе глиняную плиту. В середине прошлого века археологи раскопали останки древнего города. При раскопках они обнаружили глиняные плитки, заполненные мелкими ровными строчками. Эти глиняные плитки оказались страницами книг, их возраст 5000 лет. Древняя библиотека хранила десятки тысяч книг-табличек. Уже тогда, в те далёкие времена существовали первые библиотеки-хранилища, только выглядели они по-иному, не было высоких стеллажей, как теперь, но глиняные плитки не лежали грудой, а были аккуратно разложены по плетёным корзинам. К корзинам были прикреплены глиняные ярлычки, например: “Документы, касающиеся сада” и т.д.</a:t>
            </a:r>
          </a:p>
          <a:p>
            <a:pPr algn="just">
              <a:spcBef>
                <a:spcPct val="0"/>
              </a:spcBef>
              <a:buFontTx/>
              <a:buNone/>
            </a:pPr>
            <a:endParaRPr lang="ru-RU" altLang="ru-RU" sz="1400">
              <a:solidFill>
                <a:srgbClr val="002060"/>
              </a:solidFill>
            </a:endParaRPr>
          </a:p>
        </p:txBody>
      </p:sp>
    </p:spTree>
  </p:cSld>
  <p:clrMapOvr>
    <a:masterClrMapping/>
  </p:clrMapOvr>
  <p:transition spd="slow">
    <p:wipe dir="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1">
            <a:extLst>
              <a:ext uri="{FF2B5EF4-FFF2-40B4-BE49-F238E27FC236}">
                <a16:creationId xmlns:a16="http://schemas.microsoft.com/office/drawing/2014/main" id="{F0CCCF3B-6A5E-0D18-1669-9AF9F6DFD0E3}"/>
              </a:ext>
            </a:extLst>
          </p:cNvPr>
          <p:cNvSpPr>
            <a:spLocks noChangeArrowheads="1"/>
          </p:cNvSpPr>
          <p:nvPr/>
        </p:nvSpPr>
        <p:spPr bwMode="auto">
          <a:xfrm>
            <a:off x="755650" y="938213"/>
            <a:ext cx="7632700" cy="483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just">
              <a:spcBef>
                <a:spcPct val="0"/>
              </a:spcBef>
              <a:buFontTx/>
              <a:buNone/>
            </a:pPr>
            <a:r>
              <a:rPr lang="ru-RU" altLang="ru-RU" sz="1400">
                <a:solidFill>
                  <a:srgbClr val="002060"/>
                </a:solidFill>
              </a:rPr>
              <a:t>Здесь были сочинения по всем известным тогда наукам: по астрономии, истории, математике, медицине, а также словари, договоры, законы, сводки о военных действиях. То, что сейчас записано в учебниках истории о Вавилоне, Ассирии, учёные узнали из глиняных табличек. </a:t>
            </a:r>
            <a:r>
              <a:rPr lang="ru-RU" altLang="ru-RU" sz="1400" b="1">
                <a:solidFill>
                  <a:srgbClr val="002060"/>
                </a:solidFill>
              </a:rPr>
              <a:t>Слайд 10. </a:t>
            </a:r>
            <a:r>
              <a:rPr lang="ru-RU" altLang="ru-RU" sz="1400">
                <a:solidFill>
                  <a:srgbClr val="002060"/>
                </a:solidFill>
              </a:rPr>
              <a:t>В древнем Египте, на болотистых берегах Нила рос тростник. Назывался он папирусом. Это растение в два раза выше человека, ствол его в руку толщиной, у него сладкий сок. Из коры его делали сандалии, из волокон ткани. Из связанных стволов строили большие корабли. Но больше всего прославился папирус не сладким соком, и не кораблями. Славен он тем, что на нём писались первые книги. Было это свыше 6000 лет назад.</a:t>
            </a:r>
            <a:endParaRPr lang="ru-RU" altLang="ru-RU" sz="1400"/>
          </a:p>
          <a:p>
            <a:pPr algn="just">
              <a:spcBef>
                <a:spcPct val="0"/>
              </a:spcBef>
              <a:buFontTx/>
              <a:buNone/>
            </a:pPr>
            <a:r>
              <a:rPr lang="ru-RU" altLang="ru-RU" sz="1400" b="1">
                <a:solidFill>
                  <a:srgbClr val="002060"/>
                </a:solidFill>
              </a:rPr>
              <a:t>Слайд 11.</a:t>
            </a:r>
            <a:r>
              <a:rPr lang="ru-RU" altLang="ru-RU" sz="1400">
                <a:solidFill>
                  <a:srgbClr val="002060"/>
                </a:solidFill>
              </a:rPr>
              <a:t> Сердцевину тростника – папируса резали на полосы, полосы укладывали друг на друга, прижимали тяжестью, сушили на солнце. Получались листы, на которых можно было писать. Потом листы папируса склеивали в ленту, а ленту свёртывали в трубочку, напоминающую кусок обоев. Так и появились книги-свитки. </a:t>
            </a:r>
            <a:r>
              <a:rPr lang="ru-RU" altLang="ru-RU" sz="1400" b="1">
                <a:solidFill>
                  <a:srgbClr val="002060"/>
                </a:solidFill>
              </a:rPr>
              <a:t>Слайд 12.</a:t>
            </a:r>
            <a:r>
              <a:rPr lang="ru-RU" altLang="ru-RU" sz="1400">
                <a:solidFill>
                  <a:srgbClr val="002060"/>
                </a:solidFill>
              </a:rPr>
              <a:t> Длина такого свитка достигала шести метров.</a:t>
            </a:r>
            <a:endParaRPr lang="ru-RU" altLang="ru-RU" sz="1400"/>
          </a:p>
          <a:p>
            <a:pPr algn="just">
              <a:spcBef>
                <a:spcPct val="0"/>
              </a:spcBef>
              <a:buFontTx/>
              <a:buNone/>
            </a:pPr>
            <a:r>
              <a:rPr lang="ru-RU" altLang="ru-RU" sz="1400" b="1">
                <a:solidFill>
                  <a:srgbClr val="002060"/>
                </a:solidFill>
              </a:rPr>
              <a:t>Слайд 13. </a:t>
            </a:r>
            <a:r>
              <a:rPr lang="ru-RU" altLang="ru-RU" sz="1400">
                <a:solidFill>
                  <a:srgbClr val="002060"/>
                </a:solidFill>
              </a:rPr>
              <a:t>А вот пергамцы во втором веке до нашей эры, нашли для книг другой материал, лучше папируса. Выделывали его из шкур телят, ягнят, ослов. Из шкур получался белый, тонкий, чрезвычайно прочный материал – пергамент. На нём можно было писать с обеих сторон. </a:t>
            </a:r>
            <a:r>
              <a:rPr lang="ru-RU" altLang="ru-RU" sz="1400" b="1">
                <a:solidFill>
                  <a:srgbClr val="002060"/>
                </a:solidFill>
              </a:rPr>
              <a:t>Слайд 14.</a:t>
            </a:r>
            <a:r>
              <a:rPr lang="ru-RU" altLang="ru-RU" sz="1400">
                <a:solidFill>
                  <a:srgbClr val="002060"/>
                </a:solidFill>
              </a:rPr>
              <a:t> Листы пергамента складывались в виде тетради. Тетради сшивались вместе и заключались в деревянные крышки. Они уже тогда напоминали ту форму книг, к которой мы привыкли. Всем хорош пергамент: прочен, долговечен и удобен для письма.</a:t>
            </a:r>
            <a:r>
              <a:rPr lang="ru-RU" altLang="ru-RU" sz="1400" b="1"/>
              <a:t> </a:t>
            </a:r>
            <a:r>
              <a:rPr lang="ru-RU" altLang="ru-RU" sz="1400" b="1">
                <a:solidFill>
                  <a:srgbClr val="002060"/>
                </a:solidFill>
              </a:rPr>
              <a:t>Слайд 15</a:t>
            </a:r>
            <a:r>
              <a:rPr lang="ru-RU" altLang="ru-RU" sz="1400">
                <a:solidFill>
                  <a:srgbClr val="002060"/>
                </a:solidFill>
              </a:rPr>
              <a:t> Но этот способ изготовления не получил большого, широкого применения. Он был очень дорогим. Только для одной книжки в 700 страниц нужно было истребить целое стадо животных. Приобретать такие книги могли только очень богатые и состоятельные люди. </a:t>
            </a:r>
          </a:p>
        </p:txBody>
      </p:sp>
    </p:spTree>
  </p:cSld>
  <p:clrMapOvr>
    <a:masterClrMapping/>
  </p:clrMapOvr>
  <p:transition spd="slow">
    <p:wipe dir="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Прямоугольник 3">
            <a:extLst>
              <a:ext uri="{FF2B5EF4-FFF2-40B4-BE49-F238E27FC236}">
                <a16:creationId xmlns:a16="http://schemas.microsoft.com/office/drawing/2014/main" id="{253CD894-977D-35F0-B800-BEEF19F87549}"/>
              </a:ext>
            </a:extLst>
          </p:cNvPr>
          <p:cNvSpPr>
            <a:spLocks noChangeArrowheads="1"/>
          </p:cNvSpPr>
          <p:nvPr/>
        </p:nvSpPr>
        <p:spPr bwMode="auto">
          <a:xfrm>
            <a:off x="971550" y="692150"/>
            <a:ext cx="7416800" cy="591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r>
              <a:rPr lang="ru-RU" altLang="ru-RU" sz="1400" b="1">
                <a:solidFill>
                  <a:srgbClr val="002060"/>
                </a:solidFill>
              </a:rPr>
              <a:t>Слайд 16. </a:t>
            </a:r>
            <a:r>
              <a:rPr lang="ru-RU" altLang="ru-RU" sz="1400">
                <a:solidFill>
                  <a:srgbClr val="002060"/>
                </a:solidFill>
              </a:rPr>
              <a:t>В других странах, например Китае, применяли для письма бамбук и шёлк. В Индии – пальмовые листья. А на чём писали в Древней Руси? При раскопках в Новгороде археологи обнаружили потемневшую от времени, скрученную полоску берёзовой коры. Это была берестяная грамота. Потом было найдено ещё много таких грамот. Авторами их были крестьяне, ремесленники, учащиеся. А вот бумага, на которой мы сейчас пишем, впервые появилась в Китае, во втором веке до нашей эры. Но китайцы в течение нескольких столетий хранили в глубочайшем секрете способ изготовления бумаги. За разглашение тайны грозила смертная казнь.Только спустя семь столетий первая бумажная мастерская появилась за пределами Китая – в Самарканде.</a:t>
            </a:r>
          </a:p>
          <a:p>
            <a:pPr eaLnBrk="1" hangingPunct="1">
              <a:spcBef>
                <a:spcPct val="0"/>
              </a:spcBef>
              <a:buFontTx/>
              <a:buNone/>
            </a:pPr>
            <a:r>
              <a:rPr lang="ru-RU" altLang="ru-RU" sz="1400" b="1">
                <a:solidFill>
                  <a:srgbClr val="002060"/>
                </a:solidFill>
              </a:rPr>
              <a:t>Слайд 17.</a:t>
            </a:r>
            <a:r>
              <a:rPr lang="ru-RU" altLang="ru-RU" sz="1400">
                <a:solidFill>
                  <a:srgbClr val="002060"/>
                </a:solidFill>
              </a:rPr>
              <a:t> Ни один писчий материал не распространялся так широко, как бумага. Бумага легка и удобна, её можно производить в любой стране. Главное – она дешёвая. Ведь сырьём для неё служит тряпьё, растительные волокна, древесина. </a:t>
            </a:r>
            <a:r>
              <a:rPr lang="ru-RU" altLang="ru-RU" sz="1400" b="1">
                <a:solidFill>
                  <a:srgbClr val="002060"/>
                </a:solidFill>
              </a:rPr>
              <a:t>Слайд 18.</a:t>
            </a:r>
            <a:r>
              <a:rPr lang="ru-RU" altLang="ru-RU" sz="1400">
                <a:solidFill>
                  <a:srgbClr val="002060"/>
                </a:solidFill>
              </a:rPr>
              <a:t> Но и с приобретением бумаги делать книги было трудно. Букву за буквой, строку за строкой выводил писец. </a:t>
            </a:r>
            <a:r>
              <a:rPr lang="ru-RU" altLang="ru-RU" sz="1400" b="1">
                <a:solidFill>
                  <a:srgbClr val="002060"/>
                </a:solidFill>
              </a:rPr>
              <a:t>Слайд 19.</a:t>
            </a:r>
            <a:r>
              <a:rPr lang="ru-RU" altLang="ru-RU" sz="1400">
                <a:solidFill>
                  <a:srgbClr val="002060"/>
                </a:solidFill>
              </a:rPr>
              <a:t> Это была очень трудоёмкая работа. Книги были очень дорогие.</a:t>
            </a:r>
          </a:p>
          <a:p>
            <a:pPr eaLnBrk="1" hangingPunct="1">
              <a:spcBef>
                <a:spcPct val="0"/>
              </a:spcBef>
              <a:buFontTx/>
              <a:buNone/>
            </a:pPr>
            <a:r>
              <a:rPr lang="ru-RU" altLang="ru-RU" sz="1400" b="1">
                <a:solidFill>
                  <a:srgbClr val="002060"/>
                </a:solidFill>
              </a:rPr>
              <a:t>Слайд 20-22.</a:t>
            </a:r>
            <a:r>
              <a:rPr lang="ru-RU" altLang="ru-RU" sz="1400">
                <a:solidFill>
                  <a:srgbClr val="002060"/>
                </a:solidFill>
              </a:rPr>
              <a:t> В публичных библиотеках они приковывались к полкам железными цепями. И простой народ естественно не мог пользоваться такими дорогими книгами. Только тогда, когда появилось книгопечатание, вместо дорогих и редких рукописей, появились сравнительно дешёвые, издававшиеся в большом количестве книги.</a:t>
            </a:r>
          </a:p>
          <a:p>
            <a:pPr eaLnBrk="1" hangingPunct="1">
              <a:spcBef>
                <a:spcPct val="0"/>
              </a:spcBef>
              <a:buFontTx/>
              <a:buNone/>
            </a:pPr>
            <a:r>
              <a:rPr lang="ru-RU" altLang="ru-RU" sz="1400">
                <a:solidFill>
                  <a:srgbClr val="002060"/>
                </a:solidFill>
              </a:rPr>
              <a:t>А кто же был первым книгопечатником на Руси?</a:t>
            </a:r>
            <a:r>
              <a:rPr lang="ru-RU" altLang="ru-RU" sz="1400" b="1"/>
              <a:t> </a:t>
            </a:r>
            <a:r>
              <a:rPr lang="ru-RU" altLang="ru-RU" sz="1400" b="1">
                <a:solidFill>
                  <a:srgbClr val="002060"/>
                </a:solidFill>
              </a:rPr>
              <a:t>Слайд 23.</a:t>
            </a:r>
            <a:r>
              <a:rPr lang="ru-RU" altLang="ru-RU" sz="1400">
                <a:solidFill>
                  <a:srgbClr val="002060"/>
                </a:solidFill>
              </a:rPr>
              <a:t> На Руси начало книгопечатанию положил Иван Фёдоров. Это было 400 лет назад.</a:t>
            </a:r>
          </a:p>
          <a:p>
            <a:pPr eaLnBrk="1" hangingPunct="1">
              <a:spcBef>
                <a:spcPct val="0"/>
              </a:spcBef>
              <a:buFontTx/>
              <a:buNone/>
            </a:pPr>
            <a:r>
              <a:rPr lang="ru-RU" altLang="ru-RU" sz="1400">
                <a:solidFill>
                  <a:srgbClr val="002060"/>
                </a:solidFill>
              </a:rPr>
              <a:t>19 апреля 1563 года Иван Фёдоров приступил к набору первой печатной книги. На Руси за его работой с большим интересом следил царь Иван Грозный. Прошло четыре столетия с того времени, когда жил Иван Фёдоров. Искусство печатания книги за это время неузнаваемо изменилось. Умные машины делают сейчас в минуту то, на что у Ивана Фёдорова уходили месяцы, а то и годы.</a:t>
            </a:r>
          </a:p>
          <a:p>
            <a:pPr eaLnBrk="1" hangingPunct="1">
              <a:spcBef>
                <a:spcPct val="0"/>
              </a:spcBef>
              <a:buFontTx/>
              <a:buNone/>
            </a:pPr>
            <a:endParaRPr lang="ru-RU" altLang="ru-RU" sz="1400">
              <a:solidFill>
                <a:srgbClr val="002060"/>
              </a:solidFill>
            </a:endParaRPr>
          </a:p>
          <a:p>
            <a:pPr algn="just">
              <a:spcBef>
                <a:spcPct val="0"/>
              </a:spcBef>
              <a:buFontTx/>
              <a:buNone/>
            </a:pPr>
            <a:endParaRPr lang="ru-RU" altLang="ru-RU" sz="1400">
              <a:solidFill>
                <a:srgbClr val="002060"/>
              </a:solidFill>
            </a:endParaRPr>
          </a:p>
        </p:txBody>
      </p:sp>
    </p:spTree>
  </p:cSld>
  <p:clrMapOvr>
    <a:masterClrMapping/>
  </p:clrMapOvr>
  <p:transition spd="slow">
    <p:wipe dir="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1">
            <a:extLst>
              <a:ext uri="{FF2B5EF4-FFF2-40B4-BE49-F238E27FC236}">
                <a16:creationId xmlns:a16="http://schemas.microsoft.com/office/drawing/2014/main" id="{321225AA-292A-CD6F-72BD-56E36E08F076}"/>
              </a:ext>
            </a:extLst>
          </p:cNvPr>
          <p:cNvSpPr>
            <a:spLocks noChangeArrowheads="1"/>
          </p:cNvSpPr>
          <p:nvPr/>
        </p:nvSpPr>
        <p:spPr bwMode="auto">
          <a:xfrm>
            <a:off x="827088" y="836613"/>
            <a:ext cx="7489825" cy="526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just">
              <a:spcBef>
                <a:spcPct val="0"/>
              </a:spcBef>
              <a:buFontTx/>
              <a:buNone/>
            </a:pPr>
            <a:r>
              <a:rPr lang="ru-RU" altLang="ru-RU" sz="1400" b="1">
                <a:solidFill>
                  <a:srgbClr val="002060"/>
                </a:solidFill>
              </a:rPr>
              <a:t>Слайд 24.</a:t>
            </a:r>
            <a:r>
              <a:rPr lang="ru-RU" altLang="ru-RU" sz="1400">
                <a:solidFill>
                  <a:srgbClr val="002060"/>
                </a:solidFill>
              </a:rPr>
              <a:t> С большим трудом создавали первую печатную книгу Иван Фёдоров и его верный помощник Пётр Тимофеев.</a:t>
            </a:r>
            <a:r>
              <a:rPr lang="ru-RU" altLang="ru-RU" sz="1400" b="1">
                <a:solidFill>
                  <a:srgbClr val="002060"/>
                </a:solidFill>
              </a:rPr>
              <a:t>Слайд 25-27 </a:t>
            </a:r>
            <a:r>
              <a:rPr lang="ru-RU" altLang="ru-RU" sz="1400">
                <a:solidFill>
                  <a:srgbClr val="002060"/>
                </a:solidFill>
              </a:rPr>
              <a:t>И была она напечатана 1 марта 1564 года. С тех пор люди научились читать и писать, всю свою мудрость они доверили книгам. Они научились делать книги, научились и хранить их.</a:t>
            </a:r>
            <a:endParaRPr lang="ru-RU" altLang="ru-RU" sz="900"/>
          </a:p>
          <a:p>
            <a:pPr algn="just">
              <a:spcBef>
                <a:spcPct val="0"/>
              </a:spcBef>
              <a:buFontTx/>
              <a:buNone/>
            </a:pPr>
            <a:r>
              <a:rPr lang="ru-RU" altLang="ru-RU" sz="1400" b="1">
                <a:solidFill>
                  <a:srgbClr val="002060"/>
                </a:solidFill>
              </a:rPr>
              <a:t>Слайд 28. </a:t>
            </a:r>
            <a:r>
              <a:rPr lang="ru-RU" altLang="ru-RU" sz="1400">
                <a:solidFill>
                  <a:srgbClr val="002060"/>
                </a:solidFill>
              </a:rPr>
              <a:t>С незапамятных времён появились библиотеки – кладовые мудрости. Самой крупной и знаменитой библиотекой папирусных свитков была Александрийская в Египте. Она просуществовала шесть столетий и имела 700 тысяч свитков с записями лучших произведений мудрецов, поэтов, драматургов. Во главе библиотеки во все времена стояли крупные учёные. Библиотеку называли одним из семи чудес света.</a:t>
            </a:r>
            <a:endParaRPr lang="ru-RU" altLang="ru-RU" sz="900"/>
          </a:p>
          <a:p>
            <a:pPr eaLnBrk="1" hangingPunct="1">
              <a:spcBef>
                <a:spcPct val="0"/>
              </a:spcBef>
              <a:buFontTx/>
              <a:buNone/>
            </a:pPr>
            <a:r>
              <a:rPr lang="ru-RU" altLang="ru-RU" sz="1400" b="1">
                <a:solidFill>
                  <a:srgbClr val="002060"/>
                </a:solidFill>
              </a:rPr>
              <a:t>Слайд 29. </a:t>
            </a:r>
            <a:r>
              <a:rPr lang="ru-RU" altLang="ru-RU" sz="1400">
                <a:solidFill>
                  <a:srgbClr val="002060"/>
                </a:solidFill>
              </a:rPr>
              <a:t>Сейчас самая крупная библиотека в нашей стране находится в Москве и занимает целый квартал. </a:t>
            </a:r>
            <a:r>
              <a:rPr lang="ru-RU" altLang="ru-RU" sz="1400" b="1">
                <a:solidFill>
                  <a:srgbClr val="002060"/>
                </a:solidFill>
              </a:rPr>
              <a:t>Это Российская Государственная библиотека им. В.И.Ленина. </a:t>
            </a:r>
            <a:r>
              <a:rPr lang="ru-RU" altLang="ru-RU" sz="1400">
                <a:solidFill>
                  <a:srgbClr val="002060"/>
                </a:solidFill>
              </a:rPr>
              <a:t>Она впервые появилась в Москве летом 1862 года и называлась Румянцевской библиотекой, так как была создана крупнейшим политическим деятелем начала 19 века графом Николаем Петровичем Румянцевым. Обладая большими средствами, Румянцев тратил их на покупку редких книг и рукописей, и даже целых частных библиотек.</a:t>
            </a:r>
          </a:p>
          <a:p>
            <a:pPr eaLnBrk="1" hangingPunct="1">
              <a:spcBef>
                <a:spcPct val="0"/>
              </a:spcBef>
              <a:buFontTx/>
              <a:buNone/>
            </a:pPr>
            <a:r>
              <a:rPr lang="ru-RU" altLang="ru-RU" sz="1400">
                <a:solidFill>
                  <a:srgbClr val="002060"/>
                </a:solidFill>
              </a:rPr>
              <a:t>Умирая, он не оставил завещания. Но его близкие друзья знали, что он давно уже собирался сделать своё собрание публичным. Его брат передал все коллекции и библиотеку государству. Так в Москве была открыта первая публичная библиотека, позднее она стала называться Государственной библиотекой им. В.И. Ленина.</a:t>
            </a:r>
          </a:p>
          <a:p>
            <a:pPr eaLnBrk="1" hangingPunct="1">
              <a:spcBef>
                <a:spcPct val="0"/>
              </a:spcBef>
              <a:buFontTx/>
              <a:buNone/>
            </a:pPr>
            <a:r>
              <a:rPr lang="ru-RU" altLang="ru-RU" sz="1400" b="1">
                <a:solidFill>
                  <a:srgbClr val="002060"/>
                </a:solidFill>
              </a:rPr>
              <a:t>Слайд 30. </a:t>
            </a:r>
            <a:r>
              <a:rPr lang="ru-RU" altLang="ru-RU" sz="1400">
                <a:solidFill>
                  <a:srgbClr val="002060"/>
                </a:solidFill>
              </a:rPr>
              <a:t>Сейчас в каждом большом городе и маленьком посёлке обязательно есть своя библиотека, в стенах которой хранятся величайшие сокровища мира – книги. В нашем лицее тоже есть библиотека, она не такая большая как нам хотелось бы, но хранятся в ней самые лучшие, самые красивые, самые умные книжки.</a:t>
            </a:r>
          </a:p>
          <a:p>
            <a:pPr algn="just">
              <a:spcBef>
                <a:spcPct val="0"/>
              </a:spcBef>
              <a:buFontTx/>
              <a:buNone/>
            </a:pPr>
            <a:endParaRPr lang="ru-RU" altLang="ru-RU" sz="1400">
              <a:solidFill>
                <a:srgbClr val="002060"/>
              </a:solidFill>
            </a:endParaRPr>
          </a:p>
        </p:txBody>
      </p:sp>
    </p:spTree>
  </p:cSld>
  <p:clrMapOvr>
    <a:masterClrMapping/>
  </p:clrMapOvr>
  <p:transition spd="slow">
    <p:wipe dir="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1">
            <a:extLst>
              <a:ext uri="{FF2B5EF4-FFF2-40B4-BE49-F238E27FC236}">
                <a16:creationId xmlns:a16="http://schemas.microsoft.com/office/drawing/2014/main" id="{A2D4343C-70A6-D61F-B6CE-18FD767C890F}"/>
              </a:ext>
            </a:extLst>
          </p:cNvPr>
          <p:cNvSpPr>
            <a:spLocks noChangeArrowheads="1"/>
          </p:cNvSpPr>
          <p:nvPr/>
        </p:nvSpPr>
        <p:spPr bwMode="auto">
          <a:xfrm>
            <a:off x="755650" y="873125"/>
            <a:ext cx="7777163" cy="310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tabLst>
                <a:tab pos="457200" algn="l"/>
              </a:tabLst>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tabLst>
                <a:tab pos="457200" algn="l"/>
              </a:tabLst>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tabLst>
                <a:tab pos="457200" algn="l"/>
              </a:tabLst>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tabLst>
                <a:tab pos="457200" algn="l"/>
              </a:tabLst>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tabLst>
                <a:tab pos="457200" algn="l"/>
              </a:tabLst>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tabLst>
                <a:tab pos="457200" algn="l"/>
              </a:tabLst>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tabLst>
                <a:tab pos="457200" algn="l"/>
              </a:tabLst>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tabLst>
                <a:tab pos="457200" algn="l"/>
              </a:tabLst>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tabLst>
                <a:tab pos="457200" algn="l"/>
              </a:tabLst>
              <a:defRPr sz="2000">
                <a:solidFill>
                  <a:schemeClr val="tx1"/>
                </a:solidFill>
                <a:latin typeface="Times New Roman" panose="02020603050405020304" pitchFamily="18" charset="0"/>
                <a:cs typeface="Times New Roman" panose="02020603050405020304" pitchFamily="18" charset="0"/>
              </a:defRPr>
            </a:lvl9pPr>
          </a:lstStyle>
          <a:p>
            <a:pPr>
              <a:spcBef>
                <a:spcPct val="0"/>
              </a:spcBef>
              <a:buFontTx/>
              <a:buNone/>
            </a:pPr>
            <a:r>
              <a:rPr lang="ru-RU" altLang="ru-RU" sz="1400" b="1">
                <a:solidFill>
                  <a:srgbClr val="002060"/>
                </a:solidFill>
              </a:rPr>
              <a:t>Слайд 31-31.</a:t>
            </a:r>
            <a:r>
              <a:rPr lang="ru-RU" altLang="ru-RU" sz="1400">
                <a:solidFill>
                  <a:srgbClr val="002060"/>
                </a:solidFill>
              </a:rPr>
              <a:t> Современные книги представляются нам самыми удобными, самыми современными по форме. Эта форма книги появилась очень давно, ещё во втором веке нашей эры. Тогда в Риме была организована первая корпорация переписчиков. Издатели начинают сшивать листы рукописей, а не сворачивать их в свитки. Вот откуда она, современная книга.</a:t>
            </a:r>
            <a:endParaRPr lang="ru-RU" altLang="ru-RU" sz="1400"/>
          </a:p>
          <a:p>
            <a:pPr>
              <a:spcBef>
                <a:spcPct val="0"/>
              </a:spcBef>
              <a:buFontTx/>
              <a:buNone/>
            </a:pPr>
            <a:r>
              <a:rPr lang="ru-RU" altLang="ru-RU" sz="1400">
                <a:solidFill>
                  <a:srgbClr val="002060"/>
                </a:solidFill>
              </a:rPr>
              <a:t>Наша страна считается самой читающей страной в мире. Книг у нас издаётся больше чем в других странах. Если взять все книги, изданные в нашей стране после Октябрьской революции и поставить рядом, то они бы могли два раза опоясать земной шар.</a:t>
            </a:r>
            <a:endParaRPr lang="ru-RU" altLang="ru-RU" sz="1400"/>
          </a:p>
          <a:p>
            <a:pPr>
              <a:spcBef>
                <a:spcPct val="0"/>
              </a:spcBef>
              <a:buFontTx/>
              <a:buNone/>
            </a:pPr>
            <a:endParaRPr lang="ru-RU" altLang="ru-RU" sz="1400" b="1">
              <a:solidFill>
                <a:srgbClr val="002060"/>
              </a:solidFill>
            </a:endParaRPr>
          </a:p>
          <a:p>
            <a:pPr>
              <a:spcBef>
                <a:spcPct val="0"/>
              </a:spcBef>
              <a:buFontTx/>
              <a:buNone/>
            </a:pPr>
            <a:r>
              <a:rPr lang="ru-RU" altLang="ru-RU" sz="1400" b="1">
                <a:solidFill>
                  <a:srgbClr val="002060"/>
                </a:solidFill>
              </a:rPr>
              <a:t>Литература:</a:t>
            </a:r>
            <a:endParaRPr lang="ru-RU" altLang="ru-RU" sz="1400"/>
          </a:p>
          <a:p>
            <a:pPr>
              <a:spcBef>
                <a:spcPct val="0"/>
              </a:spcBef>
            </a:pPr>
            <a:r>
              <a:rPr lang="ru-RU" altLang="ru-RU" sz="1400">
                <a:solidFill>
                  <a:srgbClr val="002060"/>
                </a:solidFill>
              </a:rPr>
              <a:t>Львов С. Книга о книге. М.,1980.</a:t>
            </a:r>
            <a:endParaRPr lang="ru-RU" altLang="ru-RU" sz="1400"/>
          </a:p>
          <a:p>
            <a:pPr>
              <a:spcBef>
                <a:spcPct val="0"/>
              </a:spcBef>
            </a:pPr>
            <a:r>
              <a:rPr lang="ru-RU" altLang="ru-RU" sz="1400">
                <a:solidFill>
                  <a:srgbClr val="002060"/>
                </a:solidFill>
              </a:rPr>
              <a:t>Валькова В.Г., Спаль А.Н. Книжкин дом. М,. 1990.</a:t>
            </a:r>
            <a:endParaRPr lang="ru-RU" altLang="ru-RU" sz="1400"/>
          </a:p>
          <a:p>
            <a:pPr>
              <a:spcBef>
                <a:spcPct val="0"/>
              </a:spcBef>
            </a:pPr>
            <a:r>
              <a:rPr lang="ru-RU" altLang="ru-RU" sz="1400">
                <a:solidFill>
                  <a:srgbClr val="002060"/>
                </a:solidFill>
              </a:rPr>
              <a:t>Дацкевич В. Как делают книгу. М., 1987.</a:t>
            </a:r>
            <a:endParaRPr lang="ru-RU" altLang="ru-RU" sz="1400"/>
          </a:p>
          <a:p>
            <a:pPr>
              <a:spcBef>
                <a:spcPct val="0"/>
              </a:spcBef>
            </a:pPr>
            <a:r>
              <a:rPr lang="ru-RU" altLang="ru-RU" sz="1400">
                <a:solidFill>
                  <a:srgbClr val="002060"/>
                </a:solidFill>
              </a:rPr>
              <a:t>Горбачевский Б. Первопечатник Иван Фёдоров. М., 1970.</a:t>
            </a:r>
            <a:endParaRPr lang="ru-RU" altLang="ru-RU" sz="1400"/>
          </a:p>
          <a:p>
            <a:pPr>
              <a:spcBef>
                <a:spcPct val="0"/>
              </a:spcBef>
            </a:pPr>
            <a:r>
              <a:rPr lang="ru-RU" altLang="ru-RU" sz="1400">
                <a:solidFill>
                  <a:srgbClr val="002060"/>
                </a:solidFill>
              </a:rPr>
              <a:t>Зубков Б. Книжка про книжку. М., 1975.</a:t>
            </a:r>
            <a:endParaRPr lang="ru-RU" altLang="ru-RU" sz="1400"/>
          </a:p>
        </p:txBody>
      </p:sp>
      <p:pic>
        <p:nvPicPr>
          <p:cNvPr id="62467" name="Рисунок 6" descr="2287588.1348655356.png">
            <a:extLst>
              <a:ext uri="{FF2B5EF4-FFF2-40B4-BE49-F238E27FC236}">
                <a16:creationId xmlns:a16="http://schemas.microsoft.com/office/drawing/2014/main" id="{20B12AB8-C890-6C36-A141-8F7726FC4B3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4371645">
            <a:off x="4371182" y="2875756"/>
            <a:ext cx="2857500" cy="3195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wipe dir="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descr="i (3).jpg">
            <a:extLst>
              <a:ext uri="{FF2B5EF4-FFF2-40B4-BE49-F238E27FC236}">
                <a16:creationId xmlns:a16="http://schemas.microsoft.com/office/drawing/2014/main" id="{5EE3100A-2236-8D59-DB36-207B34BA16AF}"/>
              </a:ext>
            </a:extLst>
          </p:cNvPr>
          <p:cNvPicPr>
            <a:picLocks noChangeAspect="1"/>
          </p:cNvPicPr>
          <p:nvPr/>
        </p:nvPicPr>
        <p:blipFill>
          <a:blip r:embed="rId2" cstate="print"/>
          <a:stretch>
            <a:fillRect/>
          </a:stretch>
        </p:blipFill>
        <p:spPr>
          <a:xfrm>
            <a:off x="7380312" y="4941168"/>
            <a:ext cx="1085850" cy="1323975"/>
          </a:xfrm>
          <a:prstGeom prst="rect">
            <a:avLst/>
          </a:prstGeom>
          <a:ln>
            <a:noFill/>
          </a:ln>
          <a:effectLst>
            <a:softEdge rad="112500"/>
          </a:effectLst>
        </p:spPr>
      </p:pic>
      <p:sp>
        <p:nvSpPr>
          <p:cNvPr id="7171" name="Rectangle 7">
            <a:extLst>
              <a:ext uri="{FF2B5EF4-FFF2-40B4-BE49-F238E27FC236}">
                <a16:creationId xmlns:a16="http://schemas.microsoft.com/office/drawing/2014/main" id="{F4F708EE-7891-026B-4E80-A2C89AB26251}"/>
              </a:ext>
            </a:extLst>
          </p:cNvPr>
          <p:cNvSpPr>
            <a:spLocks noChangeArrowheads="1"/>
          </p:cNvSpPr>
          <p:nvPr/>
        </p:nvSpPr>
        <p:spPr bwMode="auto">
          <a:xfrm>
            <a:off x="971550" y="938213"/>
            <a:ext cx="7129463" cy="526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r>
              <a:rPr lang="ru-RU" altLang="ru-RU" sz="1600">
                <a:solidFill>
                  <a:srgbClr val="0000FF"/>
                </a:solidFill>
              </a:rPr>
              <a:t>Этому нельзя научиться.</a:t>
            </a:r>
          </a:p>
          <a:p>
            <a:pPr>
              <a:spcBef>
                <a:spcPct val="0"/>
              </a:spcBef>
              <a:buFontTx/>
              <a:buNone/>
            </a:pPr>
            <a:r>
              <a:rPr lang="ru-RU" altLang="ru-RU" sz="1600">
                <a:solidFill>
                  <a:srgbClr val="0000FF"/>
                </a:solidFill>
              </a:rPr>
              <a:t>В нашей семье я третий библиотекарь, еще маленькой, пятилетней девочкой  я любила подолгу сидеть в библиотеке, рассматривать красочные иллюстрации к сказкам, в то время школьной библиотекой заведовала моя старшая сестра Тумиша.</a:t>
            </a:r>
          </a:p>
          <a:p>
            <a:pPr eaLnBrk="1" hangingPunct="1">
              <a:spcBef>
                <a:spcPct val="0"/>
              </a:spcBef>
              <a:buFontTx/>
              <a:buNone/>
            </a:pPr>
            <a:r>
              <a:rPr lang="ru-RU" altLang="ru-RU" sz="1600">
                <a:solidFill>
                  <a:srgbClr val="0000FF"/>
                </a:solidFill>
              </a:rPr>
              <a:t>По окончании школы, вторая сестра Малкан, поступила на библиотечное отделение и в 1982 году, Малкан пришла на замену старшей сестре в родную школьную библиотеку, я по прежнему бегала к сестре в библиотеку и уже не только разглядывала красивые картинки, а подолгу засиживалась за чтением любимых книг. Когда пришло время выбирать профессию, мне долго думать не пришлось, стены до боли родной  библиотеки меня ждали, так я и осталась в ней на всю жизнь, вот уже скоро 24 года я живу в книжном доме.</a:t>
            </a:r>
          </a:p>
          <a:p>
            <a:pPr eaLnBrk="1" hangingPunct="1">
              <a:spcBef>
                <a:spcPct val="0"/>
              </a:spcBef>
              <a:buFontTx/>
              <a:buNone/>
            </a:pPr>
            <a:r>
              <a:rPr lang="ru-RU" altLang="ru-RU" sz="1600">
                <a:solidFill>
                  <a:srgbClr val="0000FF"/>
                </a:solidFill>
              </a:rPr>
              <a:t>     Людям этой профессии свойственны чуткость, отзывчивость, вежливость, внимательность. Принцип «Все для читателя» - основной для библиотекаря. Но если библиотекарь человек равнодушный, если в процессе общения с читателем у него возникают чувство раздражения, скука, апатия, значит, профессия выбрана ошибочно. Библиотечная профессия является одной из самых интересных и увлекательных в том отношении, что каждый день приносит знакомство с новым.  </a:t>
            </a:r>
          </a:p>
          <a:p>
            <a:pPr eaLnBrk="1" hangingPunct="1">
              <a:spcBef>
                <a:spcPct val="0"/>
              </a:spcBef>
              <a:buFontTx/>
              <a:buNone/>
            </a:pPr>
            <a:endParaRPr lang="ru-RU" altLang="ru-RU" sz="1600">
              <a:solidFill>
                <a:srgbClr val="0000FF"/>
              </a:solidFill>
            </a:endParaRPr>
          </a:p>
          <a:p>
            <a:pPr eaLnBrk="1" hangingPunct="1">
              <a:spcBef>
                <a:spcPct val="0"/>
              </a:spcBef>
              <a:buFontTx/>
              <a:buNone/>
            </a:pPr>
            <a:r>
              <a:rPr lang="ru-RU" altLang="ru-RU" sz="1600">
                <a:solidFill>
                  <a:srgbClr val="0000FF"/>
                </a:solidFill>
              </a:rPr>
              <a:t> </a:t>
            </a:r>
          </a:p>
        </p:txBody>
      </p:sp>
    </p:spTree>
  </p:cSld>
  <p:clrMapOvr>
    <a:masterClrMapping/>
  </p:clrMapOvr>
  <p:transition spd="slow" advTm="6953">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after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animEffect transition="in" filter="blinds(horizontal)">
                                      <p:cBhvr>
                                        <p:cTn id="7" dur="2000"/>
                                        <p:tgtEl>
                                          <p:spTgt spid="7171">
                                            <p:txEl>
                                              <p:pRg st="0" end="0"/>
                                            </p:txEl>
                                          </p:spTgt>
                                        </p:tgtEl>
                                      </p:cBhvr>
                                    </p:animEffect>
                                  </p:childTnLst>
                                </p:cTn>
                              </p:par>
                            </p:childTnLst>
                          </p:cTn>
                        </p:par>
                        <p:par>
                          <p:cTn id="8" fill="hold" nodeType="afterGroup">
                            <p:stCondLst>
                              <p:cond delay="2000"/>
                            </p:stCondLst>
                            <p:childTnLst>
                              <p:par>
                                <p:cTn id="9" presetID="3" presetClass="entr" presetSubtype="10" fill="hold" nodeType="afterEffect">
                                  <p:stCondLst>
                                    <p:cond delay="0"/>
                                  </p:stCondLst>
                                  <p:childTnLst>
                                    <p:set>
                                      <p:cBhvr>
                                        <p:cTn id="10" dur="1" fill="hold">
                                          <p:stCondLst>
                                            <p:cond delay="0"/>
                                          </p:stCondLst>
                                        </p:cTn>
                                        <p:tgtEl>
                                          <p:spTgt spid="7171">
                                            <p:txEl>
                                              <p:pRg st="1" end="1"/>
                                            </p:txEl>
                                          </p:spTgt>
                                        </p:tgtEl>
                                        <p:attrNameLst>
                                          <p:attrName>style.visibility</p:attrName>
                                        </p:attrNameLst>
                                      </p:cBhvr>
                                      <p:to>
                                        <p:strVal val="visible"/>
                                      </p:to>
                                    </p:set>
                                    <p:animEffect transition="in" filter="blinds(horizontal)">
                                      <p:cBhvr>
                                        <p:cTn id="11" dur="2000"/>
                                        <p:tgtEl>
                                          <p:spTgt spid="7171">
                                            <p:txEl>
                                              <p:pRg st="1" end="1"/>
                                            </p:txEl>
                                          </p:spTgt>
                                        </p:tgtEl>
                                      </p:cBhvr>
                                    </p:animEffect>
                                  </p:childTnLst>
                                </p:cTn>
                              </p:par>
                            </p:childTnLst>
                          </p:cTn>
                        </p:par>
                        <p:par>
                          <p:cTn id="12" fill="hold" nodeType="afterGroup">
                            <p:stCondLst>
                              <p:cond delay="4000"/>
                            </p:stCondLst>
                            <p:childTnLst>
                              <p:par>
                                <p:cTn id="13" presetID="3" presetClass="entr" presetSubtype="10" fill="hold" nodeType="afterEffect">
                                  <p:stCondLst>
                                    <p:cond delay="0"/>
                                  </p:stCondLst>
                                  <p:childTnLst>
                                    <p:set>
                                      <p:cBhvr>
                                        <p:cTn id="14" dur="1" fill="hold">
                                          <p:stCondLst>
                                            <p:cond delay="0"/>
                                          </p:stCondLst>
                                        </p:cTn>
                                        <p:tgtEl>
                                          <p:spTgt spid="7171">
                                            <p:txEl>
                                              <p:pRg st="2" end="2"/>
                                            </p:txEl>
                                          </p:spTgt>
                                        </p:tgtEl>
                                        <p:attrNameLst>
                                          <p:attrName>style.visibility</p:attrName>
                                        </p:attrNameLst>
                                      </p:cBhvr>
                                      <p:to>
                                        <p:strVal val="visible"/>
                                      </p:to>
                                    </p:set>
                                    <p:animEffect transition="in" filter="blinds(horizontal)">
                                      <p:cBhvr>
                                        <p:cTn id="15" dur="2000"/>
                                        <p:tgtEl>
                                          <p:spTgt spid="7171">
                                            <p:txEl>
                                              <p:pRg st="2" end="2"/>
                                            </p:txEl>
                                          </p:spTgt>
                                        </p:tgtEl>
                                      </p:cBhvr>
                                    </p:animEffect>
                                  </p:childTnLst>
                                </p:cTn>
                              </p:par>
                            </p:childTnLst>
                          </p:cTn>
                        </p:par>
                        <p:par>
                          <p:cTn id="16" fill="hold" nodeType="afterGroup">
                            <p:stCondLst>
                              <p:cond delay="6000"/>
                            </p:stCondLst>
                            <p:childTnLst>
                              <p:par>
                                <p:cTn id="17" presetID="3" presetClass="entr" presetSubtype="10" fill="hold" nodeType="afterEffect">
                                  <p:stCondLst>
                                    <p:cond delay="0"/>
                                  </p:stCondLst>
                                  <p:childTnLst>
                                    <p:set>
                                      <p:cBhvr>
                                        <p:cTn id="18" dur="1" fill="hold">
                                          <p:stCondLst>
                                            <p:cond delay="0"/>
                                          </p:stCondLst>
                                        </p:cTn>
                                        <p:tgtEl>
                                          <p:spTgt spid="7171">
                                            <p:txEl>
                                              <p:pRg st="3" end="3"/>
                                            </p:txEl>
                                          </p:spTgt>
                                        </p:tgtEl>
                                        <p:attrNameLst>
                                          <p:attrName>style.visibility</p:attrName>
                                        </p:attrNameLst>
                                      </p:cBhvr>
                                      <p:to>
                                        <p:strVal val="visible"/>
                                      </p:to>
                                    </p:set>
                                    <p:animEffect transition="in" filter="blinds(horizontal)">
                                      <p:cBhvr>
                                        <p:cTn id="19" dur="2000"/>
                                        <p:tgtEl>
                                          <p:spTgt spid="7171">
                                            <p:txEl>
                                              <p:pRg st="3" end="3"/>
                                            </p:txEl>
                                          </p:spTgt>
                                        </p:tgtEl>
                                      </p:cBhvr>
                                    </p:animEffect>
                                  </p:childTnLst>
                                </p:cTn>
                              </p:par>
                            </p:childTnLst>
                          </p:cTn>
                        </p:par>
                        <p:par>
                          <p:cTn id="20" fill="hold" nodeType="afterGroup">
                            <p:stCondLst>
                              <p:cond delay="8000"/>
                            </p:stCondLst>
                            <p:childTnLst>
                              <p:par>
                                <p:cTn id="21" presetID="3" presetClass="entr" presetSubtype="10" fill="hold" nodeType="afterEffect">
                                  <p:stCondLst>
                                    <p:cond delay="0"/>
                                  </p:stCondLst>
                                  <p:childTnLst>
                                    <p:set>
                                      <p:cBhvr>
                                        <p:cTn id="22" dur="1" fill="hold">
                                          <p:stCondLst>
                                            <p:cond delay="0"/>
                                          </p:stCondLst>
                                        </p:cTn>
                                        <p:tgtEl>
                                          <p:spTgt spid="7171">
                                            <p:txEl>
                                              <p:pRg st="5" end="5"/>
                                            </p:txEl>
                                          </p:spTgt>
                                        </p:tgtEl>
                                        <p:attrNameLst>
                                          <p:attrName>style.visibility</p:attrName>
                                        </p:attrNameLst>
                                      </p:cBhvr>
                                      <p:to>
                                        <p:strVal val="visible"/>
                                      </p:to>
                                    </p:set>
                                    <p:animEffect transition="in" filter="blinds(horizontal)">
                                      <p:cBhvr>
                                        <p:cTn id="23" dur="2000"/>
                                        <p:tgtEl>
                                          <p:spTgt spid="717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1">
            <a:extLst>
              <a:ext uri="{FF2B5EF4-FFF2-40B4-BE49-F238E27FC236}">
                <a16:creationId xmlns:a16="http://schemas.microsoft.com/office/drawing/2014/main" id="{21260ADF-EF90-15F8-3034-75C41146095E}"/>
              </a:ext>
            </a:extLst>
          </p:cNvPr>
          <p:cNvSpPr>
            <a:spLocks noChangeArrowheads="1"/>
          </p:cNvSpPr>
          <p:nvPr/>
        </p:nvSpPr>
        <p:spPr bwMode="auto">
          <a:xfrm>
            <a:off x="900113" y="836613"/>
            <a:ext cx="7307262" cy="526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r>
              <a:rPr lang="ru-RU" altLang="ru-RU" sz="1600">
                <a:solidFill>
                  <a:srgbClr val="0000FF"/>
                </a:solidFill>
              </a:rPr>
              <a:t>    Служа другим - растешь и сам. Академик Д. Лихачев назвал библиотекаря «ученым, который целиком отдает себя другим».</a:t>
            </a:r>
          </a:p>
          <a:p>
            <a:pPr eaLnBrk="1" hangingPunct="1">
              <a:spcBef>
                <a:spcPct val="0"/>
              </a:spcBef>
              <a:buFontTx/>
              <a:buNone/>
            </a:pPr>
            <a:r>
              <a:rPr lang="ru-RU" altLang="ru-RU" sz="1600">
                <a:solidFill>
                  <a:srgbClr val="0000FF"/>
                </a:solidFill>
              </a:rPr>
              <a:t>      Профессия библиотекаря - не такова, какой ее обычно представляют, она - не для слабых душой.</a:t>
            </a:r>
            <a:r>
              <a:rPr lang="ru-RU" altLang="ru-RU" sz="1600"/>
              <a:t> </a:t>
            </a:r>
            <a:r>
              <a:rPr lang="ru-RU" altLang="ru-RU" sz="1600">
                <a:solidFill>
                  <a:srgbClr val="0000FF"/>
                </a:solidFill>
              </a:rPr>
              <a:t>Она находится в той точке человеческого бытия, в которой повседневно соприкасаются скупость и щедрость, прошлое, настоящее и будущее, мир книг и мир людей. Где одно переходит в другое, требуя больших усилий по соблюдению меры и равновесия.</a:t>
            </a:r>
          </a:p>
          <a:p>
            <a:pPr eaLnBrk="1" hangingPunct="1">
              <a:spcBef>
                <a:spcPct val="0"/>
              </a:spcBef>
              <a:buFontTx/>
              <a:buNone/>
            </a:pPr>
            <a:r>
              <a:rPr lang="ru-RU" altLang="ru-RU" sz="1600">
                <a:solidFill>
                  <a:srgbClr val="0000FF"/>
                </a:solidFill>
              </a:rPr>
              <a:t> Что и сколько должен знать библиотекарь? Дети отвечают на этот вопрос очень кратко, одним словом: «Всё!».  Профессия наша уникальна тем, что у неё нет границ. Неверно думать, что школьный библиотекарь, это тот человек, который выдаёт и меняет книги, учебники. </a:t>
            </a:r>
          </a:p>
          <a:p>
            <a:pPr eaLnBrk="1" hangingPunct="1">
              <a:spcBef>
                <a:spcPct val="0"/>
              </a:spcBef>
              <a:buFontTx/>
              <a:buNone/>
            </a:pPr>
            <a:r>
              <a:rPr lang="ru-RU" altLang="ru-RU" sz="1600">
                <a:solidFill>
                  <a:srgbClr val="0000FF"/>
                </a:solidFill>
              </a:rPr>
              <a:t>       Библиотечный день не похож один на другой. И это мне очень нравится. Я не знаю, каким будет мой сегодняшний читатель, что приведёт его сюда. Что предложить тебе, мой читатель, чем заинтересовать, чтобы взволновать твою юную душу?  От того, понравится ли ему выбор, сделанный вами, зависит многое. </a:t>
            </a:r>
          </a:p>
          <a:p>
            <a:pPr eaLnBrk="1" hangingPunct="1">
              <a:spcBef>
                <a:spcPct val="0"/>
              </a:spcBef>
              <a:buFontTx/>
              <a:buNone/>
            </a:pPr>
            <a:r>
              <a:rPr lang="ru-RU" altLang="ru-RU" sz="1600">
                <a:solidFill>
                  <a:srgbClr val="0000FF"/>
                </a:solidFill>
              </a:rPr>
              <a:t>      Как сказала А. Ахматова:</a:t>
            </a:r>
          </a:p>
          <a:p>
            <a:pPr eaLnBrk="1" hangingPunct="1">
              <a:spcBef>
                <a:spcPct val="0"/>
              </a:spcBef>
              <a:buFontTx/>
              <a:buNone/>
            </a:pPr>
            <a:r>
              <a:rPr lang="ru-RU" altLang="ru-RU" sz="1600">
                <a:solidFill>
                  <a:srgbClr val="0000FF"/>
                </a:solidFill>
              </a:rPr>
              <a:t>     «А каждый читатель как тайна,</a:t>
            </a:r>
          </a:p>
          <a:p>
            <a:pPr eaLnBrk="1" hangingPunct="1">
              <a:spcBef>
                <a:spcPct val="0"/>
              </a:spcBef>
              <a:buFontTx/>
              <a:buNone/>
            </a:pPr>
            <a:r>
              <a:rPr lang="ru-RU" altLang="ru-RU" sz="1600">
                <a:solidFill>
                  <a:srgbClr val="0000FF"/>
                </a:solidFill>
              </a:rPr>
              <a:t>      Как в землю закопанный клад.»</a:t>
            </a:r>
          </a:p>
          <a:p>
            <a:pPr eaLnBrk="1" hangingPunct="1">
              <a:spcBef>
                <a:spcPct val="0"/>
              </a:spcBef>
              <a:buFontTx/>
              <a:buNone/>
            </a:pPr>
            <a:r>
              <a:rPr lang="ru-RU" altLang="ru-RU" sz="1600">
                <a:solidFill>
                  <a:srgbClr val="0000FF"/>
                </a:solidFill>
              </a:rPr>
              <a:t>  </a:t>
            </a:r>
          </a:p>
          <a:p>
            <a:pPr>
              <a:spcBef>
                <a:spcPct val="0"/>
              </a:spcBef>
              <a:buFontTx/>
              <a:buNone/>
            </a:pPr>
            <a:endParaRPr lang="ru-RU" altLang="ru-RU" sz="1600">
              <a:solidFill>
                <a:srgbClr val="0000FF"/>
              </a:solidFill>
            </a:endParaRPr>
          </a:p>
        </p:txBody>
      </p:sp>
      <p:pic>
        <p:nvPicPr>
          <p:cNvPr id="5" name="Рисунок 4" descr="i (52).jpg">
            <a:extLst>
              <a:ext uri="{FF2B5EF4-FFF2-40B4-BE49-F238E27FC236}">
                <a16:creationId xmlns:a16="http://schemas.microsoft.com/office/drawing/2014/main" id="{2C429497-C591-EB4C-8EF9-86EE66CF1D58}"/>
              </a:ext>
            </a:extLst>
          </p:cNvPr>
          <p:cNvPicPr>
            <a:picLocks noChangeAspect="1"/>
          </p:cNvPicPr>
          <p:nvPr/>
        </p:nvPicPr>
        <p:blipFill>
          <a:blip r:embed="rId2" cstate="print"/>
          <a:stretch>
            <a:fillRect/>
          </a:stretch>
        </p:blipFill>
        <p:spPr>
          <a:xfrm>
            <a:off x="6876256" y="4941168"/>
            <a:ext cx="1374873" cy="1152128"/>
          </a:xfrm>
          <a:prstGeom prst="rect">
            <a:avLst/>
          </a:prstGeom>
          <a:ln>
            <a:noFill/>
          </a:ln>
          <a:effectLst>
            <a:softEdge rad="112500"/>
          </a:effectLst>
        </p:spPr>
      </p:pic>
    </p:spTree>
  </p:cSld>
  <p:clrMapOvr>
    <a:masterClrMapping/>
  </p:clrMapOvr>
  <p:transition spd="slow" advTm="7187">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4" fill="hold" nodeType="afterEffect">
                                  <p:stCondLst>
                                    <p:cond delay="0"/>
                                  </p:stCondLst>
                                  <p:childTnLst>
                                    <p:set>
                                      <p:cBhvr>
                                        <p:cTn id="6" dur="1" fill="hold">
                                          <p:stCondLst>
                                            <p:cond delay="0"/>
                                          </p:stCondLst>
                                        </p:cTn>
                                        <p:tgtEl>
                                          <p:spTgt spid="8194">
                                            <p:txEl>
                                              <p:pRg st="0" end="0"/>
                                            </p:txEl>
                                          </p:spTgt>
                                        </p:tgtEl>
                                        <p:attrNameLst>
                                          <p:attrName>style.visibility</p:attrName>
                                        </p:attrNameLst>
                                      </p:cBhvr>
                                      <p:to>
                                        <p:strVal val="visible"/>
                                      </p:to>
                                    </p:set>
                                    <p:animEffect transition="in" filter="wheel(4)">
                                      <p:cBhvr>
                                        <p:cTn id="7" dur="2000"/>
                                        <p:tgtEl>
                                          <p:spTgt spid="8194">
                                            <p:txEl>
                                              <p:pRg st="0" end="0"/>
                                            </p:txEl>
                                          </p:spTgt>
                                        </p:tgtEl>
                                      </p:cBhvr>
                                    </p:animEffect>
                                  </p:childTnLst>
                                </p:cTn>
                              </p:par>
                            </p:childTnLst>
                          </p:cTn>
                        </p:par>
                        <p:par>
                          <p:cTn id="8" fill="hold" nodeType="afterGroup">
                            <p:stCondLst>
                              <p:cond delay="2000"/>
                            </p:stCondLst>
                            <p:childTnLst>
                              <p:par>
                                <p:cTn id="9" presetID="21" presetClass="entr" presetSubtype="4" fill="hold" nodeType="afterEffect">
                                  <p:stCondLst>
                                    <p:cond delay="0"/>
                                  </p:stCondLst>
                                  <p:childTnLst>
                                    <p:set>
                                      <p:cBhvr>
                                        <p:cTn id="10" dur="1" fill="hold">
                                          <p:stCondLst>
                                            <p:cond delay="0"/>
                                          </p:stCondLst>
                                        </p:cTn>
                                        <p:tgtEl>
                                          <p:spTgt spid="8194">
                                            <p:txEl>
                                              <p:pRg st="1" end="1"/>
                                            </p:txEl>
                                          </p:spTgt>
                                        </p:tgtEl>
                                        <p:attrNameLst>
                                          <p:attrName>style.visibility</p:attrName>
                                        </p:attrNameLst>
                                      </p:cBhvr>
                                      <p:to>
                                        <p:strVal val="visible"/>
                                      </p:to>
                                    </p:set>
                                    <p:animEffect transition="in" filter="wheel(4)">
                                      <p:cBhvr>
                                        <p:cTn id="11" dur="2000"/>
                                        <p:tgtEl>
                                          <p:spTgt spid="8194">
                                            <p:txEl>
                                              <p:pRg st="1" end="1"/>
                                            </p:txEl>
                                          </p:spTgt>
                                        </p:tgtEl>
                                      </p:cBhvr>
                                    </p:animEffect>
                                  </p:childTnLst>
                                </p:cTn>
                              </p:par>
                            </p:childTnLst>
                          </p:cTn>
                        </p:par>
                        <p:par>
                          <p:cTn id="12" fill="hold" nodeType="afterGroup">
                            <p:stCondLst>
                              <p:cond delay="4000"/>
                            </p:stCondLst>
                            <p:childTnLst>
                              <p:par>
                                <p:cTn id="13" presetID="21" presetClass="entr" presetSubtype="4" fill="hold" nodeType="afterEffect">
                                  <p:stCondLst>
                                    <p:cond delay="0"/>
                                  </p:stCondLst>
                                  <p:childTnLst>
                                    <p:set>
                                      <p:cBhvr>
                                        <p:cTn id="14" dur="1" fill="hold">
                                          <p:stCondLst>
                                            <p:cond delay="0"/>
                                          </p:stCondLst>
                                        </p:cTn>
                                        <p:tgtEl>
                                          <p:spTgt spid="8194">
                                            <p:txEl>
                                              <p:pRg st="2" end="2"/>
                                            </p:txEl>
                                          </p:spTgt>
                                        </p:tgtEl>
                                        <p:attrNameLst>
                                          <p:attrName>style.visibility</p:attrName>
                                        </p:attrNameLst>
                                      </p:cBhvr>
                                      <p:to>
                                        <p:strVal val="visible"/>
                                      </p:to>
                                    </p:set>
                                    <p:animEffect transition="in" filter="wheel(4)">
                                      <p:cBhvr>
                                        <p:cTn id="15" dur="2000"/>
                                        <p:tgtEl>
                                          <p:spTgt spid="8194">
                                            <p:txEl>
                                              <p:pRg st="2" end="2"/>
                                            </p:txEl>
                                          </p:spTgt>
                                        </p:tgtEl>
                                      </p:cBhvr>
                                    </p:animEffect>
                                  </p:childTnLst>
                                </p:cTn>
                              </p:par>
                            </p:childTnLst>
                          </p:cTn>
                        </p:par>
                        <p:par>
                          <p:cTn id="16" fill="hold" nodeType="afterGroup">
                            <p:stCondLst>
                              <p:cond delay="6000"/>
                            </p:stCondLst>
                            <p:childTnLst>
                              <p:par>
                                <p:cTn id="17" presetID="21" presetClass="entr" presetSubtype="4" fill="hold" nodeType="afterEffect">
                                  <p:stCondLst>
                                    <p:cond delay="0"/>
                                  </p:stCondLst>
                                  <p:childTnLst>
                                    <p:set>
                                      <p:cBhvr>
                                        <p:cTn id="18" dur="1" fill="hold">
                                          <p:stCondLst>
                                            <p:cond delay="0"/>
                                          </p:stCondLst>
                                        </p:cTn>
                                        <p:tgtEl>
                                          <p:spTgt spid="8194">
                                            <p:txEl>
                                              <p:pRg st="3" end="3"/>
                                            </p:txEl>
                                          </p:spTgt>
                                        </p:tgtEl>
                                        <p:attrNameLst>
                                          <p:attrName>style.visibility</p:attrName>
                                        </p:attrNameLst>
                                      </p:cBhvr>
                                      <p:to>
                                        <p:strVal val="visible"/>
                                      </p:to>
                                    </p:set>
                                    <p:animEffect transition="in" filter="wheel(4)">
                                      <p:cBhvr>
                                        <p:cTn id="19" dur="2000"/>
                                        <p:tgtEl>
                                          <p:spTgt spid="8194">
                                            <p:txEl>
                                              <p:pRg st="3" end="3"/>
                                            </p:txEl>
                                          </p:spTgt>
                                        </p:tgtEl>
                                      </p:cBhvr>
                                    </p:animEffect>
                                  </p:childTnLst>
                                </p:cTn>
                              </p:par>
                            </p:childTnLst>
                          </p:cTn>
                        </p:par>
                        <p:par>
                          <p:cTn id="20" fill="hold" nodeType="afterGroup">
                            <p:stCondLst>
                              <p:cond delay="8000"/>
                            </p:stCondLst>
                            <p:childTnLst>
                              <p:par>
                                <p:cTn id="21" presetID="21" presetClass="entr" presetSubtype="4" fill="hold" nodeType="afterEffect">
                                  <p:stCondLst>
                                    <p:cond delay="0"/>
                                  </p:stCondLst>
                                  <p:childTnLst>
                                    <p:set>
                                      <p:cBhvr>
                                        <p:cTn id="22" dur="1" fill="hold">
                                          <p:stCondLst>
                                            <p:cond delay="0"/>
                                          </p:stCondLst>
                                        </p:cTn>
                                        <p:tgtEl>
                                          <p:spTgt spid="8194">
                                            <p:txEl>
                                              <p:pRg st="4" end="4"/>
                                            </p:txEl>
                                          </p:spTgt>
                                        </p:tgtEl>
                                        <p:attrNameLst>
                                          <p:attrName>style.visibility</p:attrName>
                                        </p:attrNameLst>
                                      </p:cBhvr>
                                      <p:to>
                                        <p:strVal val="visible"/>
                                      </p:to>
                                    </p:set>
                                    <p:animEffect transition="in" filter="wheel(4)">
                                      <p:cBhvr>
                                        <p:cTn id="23" dur="2000"/>
                                        <p:tgtEl>
                                          <p:spTgt spid="8194">
                                            <p:txEl>
                                              <p:pRg st="4" end="4"/>
                                            </p:txEl>
                                          </p:spTgt>
                                        </p:tgtEl>
                                      </p:cBhvr>
                                    </p:animEffect>
                                  </p:childTnLst>
                                </p:cTn>
                              </p:par>
                            </p:childTnLst>
                          </p:cTn>
                        </p:par>
                        <p:par>
                          <p:cTn id="24" fill="hold" nodeType="afterGroup">
                            <p:stCondLst>
                              <p:cond delay="10000"/>
                            </p:stCondLst>
                            <p:childTnLst>
                              <p:par>
                                <p:cTn id="25" presetID="21" presetClass="entr" presetSubtype="4" fill="hold" nodeType="afterEffect">
                                  <p:stCondLst>
                                    <p:cond delay="0"/>
                                  </p:stCondLst>
                                  <p:childTnLst>
                                    <p:set>
                                      <p:cBhvr>
                                        <p:cTn id="26" dur="1" fill="hold">
                                          <p:stCondLst>
                                            <p:cond delay="0"/>
                                          </p:stCondLst>
                                        </p:cTn>
                                        <p:tgtEl>
                                          <p:spTgt spid="8194">
                                            <p:txEl>
                                              <p:pRg st="5" end="5"/>
                                            </p:txEl>
                                          </p:spTgt>
                                        </p:tgtEl>
                                        <p:attrNameLst>
                                          <p:attrName>style.visibility</p:attrName>
                                        </p:attrNameLst>
                                      </p:cBhvr>
                                      <p:to>
                                        <p:strVal val="visible"/>
                                      </p:to>
                                    </p:set>
                                    <p:animEffect transition="in" filter="wheel(4)">
                                      <p:cBhvr>
                                        <p:cTn id="27" dur="2000"/>
                                        <p:tgtEl>
                                          <p:spTgt spid="8194">
                                            <p:txEl>
                                              <p:pRg st="5" end="5"/>
                                            </p:txEl>
                                          </p:spTgt>
                                        </p:tgtEl>
                                      </p:cBhvr>
                                    </p:animEffect>
                                  </p:childTnLst>
                                </p:cTn>
                              </p:par>
                            </p:childTnLst>
                          </p:cTn>
                        </p:par>
                        <p:par>
                          <p:cTn id="28" fill="hold" nodeType="afterGroup">
                            <p:stCondLst>
                              <p:cond delay="12000"/>
                            </p:stCondLst>
                            <p:childTnLst>
                              <p:par>
                                <p:cTn id="29" presetID="21" presetClass="entr" presetSubtype="4" fill="hold" nodeType="afterEffect">
                                  <p:stCondLst>
                                    <p:cond delay="0"/>
                                  </p:stCondLst>
                                  <p:childTnLst>
                                    <p:set>
                                      <p:cBhvr>
                                        <p:cTn id="30" dur="1" fill="hold">
                                          <p:stCondLst>
                                            <p:cond delay="0"/>
                                          </p:stCondLst>
                                        </p:cTn>
                                        <p:tgtEl>
                                          <p:spTgt spid="8194">
                                            <p:txEl>
                                              <p:pRg st="6" end="6"/>
                                            </p:txEl>
                                          </p:spTgt>
                                        </p:tgtEl>
                                        <p:attrNameLst>
                                          <p:attrName>style.visibility</p:attrName>
                                        </p:attrNameLst>
                                      </p:cBhvr>
                                      <p:to>
                                        <p:strVal val="visible"/>
                                      </p:to>
                                    </p:set>
                                    <p:animEffect transition="in" filter="wheel(4)">
                                      <p:cBhvr>
                                        <p:cTn id="31" dur="2000"/>
                                        <p:tgtEl>
                                          <p:spTgt spid="8194">
                                            <p:txEl>
                                              <p:pRg st="6" end="6"/>
                                            </p:txEl>
                                          </p:spTgt>
                                        </p:tgtEl>
                                      </p:cBhvr>
                                    </p:animEffect>
                                  </p:childTnLst>
                                </p:cTn>
                              </p:par>
                            </p:childTnLst>
                          </p:cTn>
                        </p:par>
                        <p:par>
                          <p:cTn id="32" fill="hold" nodeType="afterGroup">
                            <p:stCondLst>
                              <p:cond delay="14000"/>
                            </p:stCondLst>
                            <p:childTnLst>
                              <p:par>
                                <p:cTn id="33" presetID="21" presetClass="entr" presetSubtype="4" fill="hold" nodeType="afterEffect">
                                  <p:stCondLst>
                                    <p:cond delay="0"/>
                                  </p:stCondLst>
                                  <p:childTnLst>
                                    <p:set>
                                      <p:cBhvr>
                                        <p:cTn id="34" dur="1" fill="hold">
                                          <p:stCondLst>
                                            <p:cond delay="0"/>
                                          </p:stCondLst>
                                        </p:cTn>
                                        <p:tgtEl>
                                          <p:spTgt spid="8194">
                                            <p:txEl>
                                              <p:pRg st="7" end="7"/>
                                            </p:txEl>
                                          </p:spTgt>
                                        </p:tgtEl>
                                        <p:attrNameLst>
                                          <p:attrName>style.visibility</p:attrName>
                                        </p:attrNameLst>
                                      </p:cBhvr>
                                      <p:to>
                                        <p:strVal val="visible"/>
                                      </p:to>
                                    </p:set>
                                    <p:animEffect transition="in" filter="wheel(4)">
                                      <p:cBhvr>
                                        <p:cTn id="35" dur="2000"/>
                                        <p:tgtEl>
                                          <p:spTgt spid="819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Прямоугольник 3">
            <a:extLst>
              <a:ext uri="{FF2B5EF4-FFF2-40B4-BE49-F238E27FC236}">
                <a16:creationId xmlns:a16="http://schemas.microsoft.com/office/drawing/2014/main" id="{1291258C-E489-BB43-36D7-F30DF5A14F3E}"/>
              </a:ext>
            </a:extLst>
          </p:cNvPr>
          <p:cNvSpPr>
            <a:spLocks noChangeArrowheads="1"/>
          </p:cNvSpPr>
          <p:nvPr/>
        </p:nvSpPr>
        <p:spPr bwMode="auto">
          <a:xfrm>
            <a:off x="755650" y="1268413"/>
            <a:ext cx="7920038"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r>
              <a:rPr lang="ru-RU" altLang="ru-RU" sz="1800">
                <a:solidFill>
                  <a:srgbClr val="0000FF"/>
                </a:solidFill>
              </a:rPr>
              <a:t> Можно с уверенностью сказать, что школа начинается с библиотеки, а значит с профессии школьного библиотекаря тоже. </a:t>
            </a:r>
          </a:p>
          <a:p>
            <a:pPr eaLnBrk="1" hangingPunct="1">
              <a:spcBef>
                <a:spcPct val="0"/>
              </a:spcBef>
              <a:buFontTx/>
              <a:buNone/>
            </a:pPr>
            <a:r>
              <a:rPr lang="ru-RU" altLang="ru-RU" sz="1800">
                <a:solidFill>
                  <a:srgbClr val="0000FF"/>
                </a:solidFill>
              </a:rPr>
              <a:t>     «Очень хочу, чтобы и в век XXI,</a:t>
            </a:r>
          </a:p>
          <a:p>
            <a:pPr eaLnBrk="1" hangingPunct="1">
              <a:spcBef>
                <a:spcPct val="0"/>
              </a:spcBef>
              <a:buFontTx/>
              <a:buNone/>
            </a:pPr>
            <a:r>
              <a:rPr lang="ru-RU" altLang="ru-RU" sz="1800">
                <a:solidFill>
                  <a:srgbClr val="0000FF"/>
                </a:solidFill>
              </a:rPr>
              <a:t>     Век компьютеров и телефонов, </a:t>
            </a:r>
          </a:p>
          <a:p>
            <a:pPr eaLnBrk="1" hangingPunct="1">
              <a:spcBef>
                <a:spcPct val="0"/>
              </a:spcBef>
              <a:buFontTx/>
              <a:buNone/>
            </a:pPr>
            <a:r>
              <a:rPr lang="ru-RU" altLang="ru-RU" sz="1800">
                <a:solidFill>
                  <a:srgbClr val="0000FF"/>
                </a:solidFill>
              </a:rPr>
              <a:t>     Всё также горели глаза ребят,</a:t>
            </a:r>
          </a:p>
          <a:p>
            <a:pPr eaLnBrk="1" hangingPunct="1">
              <a:spcBef>
                <a:spcPct val="0"/>
              </a:spcBef>
              <a:buFontTx/>
              <a:buNone/>
            </a:pPr>
            <a:r>
              <a:rPr lang="ru-RU" altLang="ru-RU" sz="1800">
                <a:solidFill>
                  <a:srgbClr val="0000FF"/>
                </a:solidFill>
              </a:rPr>
              <a:t>     Незамутнённо, светло и ясно,</a:t>
            </a:r>
          </a:p>
          <a:p>
            <a:pPr eaLnBrk="1" hangingPunct="1">
              <a:spcBef>
                <a:spcPct val="0"/>
              </a:spcBef>
              <a:buFontTx/>
              <a:buNone/>
            </a:pPr>
            <a:r>
              <a:rPr lang="ru-RU" altLang="ru-RU" sz="1800">
                <a:solidFill>
                  <a:srgbClr val="0000FF"/>
                </a:solidFill>
              </a:rPr>
              <a:t>     Над книгой любимой, когда все спят.    </a:t>
            </a:r>
          </a:p>
          <a:p>
            <a:pPr eaLnBrk="1" hangingPunct="1">
              <a:spcBef>
                <a:spcPct val="0"/>
              </a:spcBef>
              <a:buFontTx/>
              <a:buNone/>
            </a:pPr>
            <a:r>
              <a:rPr lang="ru-RU" altLang="ru-RU" sz="1800">
                <a:solidFill>
                  <a:srgbClr val="0000FF"/>
                </a:solidFill>
              </a:rPr>
              <a:t>    Тогда работа моя ненапрасана...»    </a:t>
            </a:r>
            <a:endParaRPr lang="ru-RU" altLang="ru-RU" sz="1800"/>
          </a:p>
        </p:txBody>
      </p:sp>
      <p:pic>
        <p:nvPicPr>
          <p:cNvPr id="9" name="Рисунок 8" descr="i (9).jpg">
            <a:extLst>
              <a:ext uri="{FF2B5EF4-FFF2-40B4-BE49-F238E27FC236}">
                <a16:creationId xmlns:a16="http://schemas.microsoft.com/office/drawing/2014/main" id="{852C6C16-B7A5-90D6-8217-F396B35E1189}"/>
              </a:ext>
            </a:extLst>
          </p:cNvPr>
          <p:cNvPicPr>
            <a:picLocks noChangeAspect="1"/>
          </p:cNvPicPr>
          <p:nvPr/>
        </p:nvPicPr>
        <p:blipFill>
          <a:blip r:embed="rId2" cstate="print"/>
          <a:stretch>
            <a:fillRect/>
          </a:stretch>
        </p:blipFill>
        <p:spPr>
          <a:xfrm>
            <a:off x="6804248" y="4653136"/>
            <a:ext cx="1438275" cy="1323975"/>
          </a:xfrm>
          <a:prstGeom prst="rect">
            <a:avLst/>
          </a:prstGeom>
          <a:ln>
            <a:noFill/>
          </a:ln>
          <a:effectLst>
            <a:softEdge rad="112500"/>
          </a:effectLst>
        </p:spPr>
      </p:pic>
    </p:spTree>
  </p:cSld>
  <p:clrMapOvr>
    <a:masterClrMapping/>
  </p:clrMapOvr>
  <p:transition spd="slow" advTm="5406">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wipe(down)">
                                      <p:cBhvr>
                                        <p:cTn id="7" dur="2000"/>
                                        <p:tgtEl>
                                          <p:spTgt spid="9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Заголовок 1">
            <a:extLst>
              <a:ext uri="{FF2B5EF4-FFF2-40B4-BE49-F238E27FC236}">
                <a16:creationId xmlns:a16="http://schemas.microsoft.com/office/drawing/2014/main" id="{5A340186-E7F2-4122-2DCC-89F2BFA4F518}"/>
              </a:ext>
            </a:extLst>
          </p:cNvPr>
          <p:cNvSpPr>
            <a:spLocks noGrp="1"/>
          </p:cNvSpPr>
          <p:nvPr>
            <p:ph type="title"/>
          </p:nvPr>
        </p:nvSpPr>
        <p:spPr/>
        <p:txBody>
          <a:bodyPr/>
          <a:lstStyle/>
          <a:p>
            <a:r>
              <a:rPr lang="ru-RU" altLang="ru-RU" dirty="0">
                <a:solidFill>
                  <a:srgbClr val="0000FF"/>
                </a:solidFill>
              </a:rPr>
              <a:t/>
            </a:r>
            <a:br>
              <a:rPr lang="ru-RU" altLang="ru-RU" dirty="0">
                <a:solidFill>
                  <a:srgbClr val="0000FF"/>
                </a:solidFill>
              </a:rPr>
            </a:br>
            <a:r>
              <a:rPr lang="ru-RU" altLang="ru-RU" sz="4000" dirty="0">
                <a:solidFill>
                  <a:srgbClr val="0000FF"/>
                </a:solidFill>
              </a:rPr>
              <a:t>«</a:t>
            </a:r>
            <a:r>
              <a:rPr lang="ru-RU" altLang="ru-RU" sz="3200" dirty="0">
                <a:solidFill>
                  <a:srgbClr val="0000FF"/>
                </a:solidFill>
              </a:rPr>
              <a:t>Л</a:t>
            </a:r>
            <a:r>
              <a:rPr lang="ru-RU" altLang="ru-RU" sz="3600" dirty="0">
                <a:solidFill>
                  <a:srgbClr val="0000FF"/>
                </a:solidFill>
              </a:rPr>
              <a:t>учшая школьная библиотека -22»</a:t>
            </a:r>
            <a:br>
              <a:rPr lang="ru-RU" altLang="ru-RU" sz="3600" dirty="0">
                <a:solidFill>
                  <a:srgbClr val="0000FF"/>
                </a:solidFill>
              </a:rPr>
            </a:br>
            <a:endParaRPr lang="ru-RU" altLang="ru-RU" sz="4000" dirty="0"/>
          </a:p>
        </p:txBody>
      </p:sp>
      <p:sp>
        <p:nvSpPr>
          <p:cNvPr id="8" name="TextBox 7">
            <a:extLst>
              <a:ext uri="{FF2B5EF4-FFF2-40B4-BE49-F238E27FC236}">
                <a16:creationId xmlns:a16="http://schemas.microsoft.com/office/drawing/2014/main" id="{B656AE54-8197-CC08-383E-8D9B921662E6}"/>
              </a:ext>
            </a:extLst>
          </p:cNvPr>
          <p:cNvSpPr txBox="1">
            <a:spLocks noChangeArrowheads="1"/>
          </p:cNvSpPr>
          <p:nvPr/>
        </p:nvSpPr>
        <p:spPr bwMode="auto">
          <a:xfrm>
            <a:off x="4978400" y="3213100"/>
            <a:ext cx="3662363"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FontTx/>
              <a:buNone/>
            </a:pPr>
            <a:r>
              <a:rPr lang="ru-RU" altLang="ru-RU" sz="2000" b="1" i="1" dirty="0">
                <a:solidFill>
                  <a:srgbClr val="0000FF"/>
                </a:solidFill>
              </a:rPr>
              <a:t>Когда раскрывают мой томик</a:t>
            </a:r>
          </a:p>
          <a:p>
            <a:pPr algn="ctr" eaLnBrk="1" hangingPunct="1">
              <a:spcBef>
                <a:spcPct val="0"/>
              </a:spcBef>
              <a:buFontTx/>
              <a:buNone/>
            </a:pPr>
            <a:r>
              <a:rPr lang="ru-RU" altLang="ru-RU" sz="2000" b="1" i="1" dirty="0">
                <a:solidFill>
                  <a:srgbClr val="0000FF"/>
                </a:solidFill>
              </a:rPr>
              <a:t>На столике в тишине</a:t>
            </a:r>
          </a:p>
          <a:p>
            <a:pPr algn="ctr" eaLnBrk="1" hangingPunct="1">
              <a:spcBef>
                <a:spcPct val="0"/>
              </a:spcBef>
              <a:buFontTx/>
              <a:buNone/>
            </a:pPr>
            <a:r>
              <a:rPr lang="ru-RU" altLang="ru-RU" sz="2000" b="1" i="1" dirty="0">
                <a:solidFill>
                  <a:srgbClr val="0000FF"/>
                </a:solidFill>
              </a:rPr>
              <a:t>Я душу кладу на ладони</a:t>
            </a:r>
          </a:p>
          <a:p>
            <a:pPr algn="ctr" eaLnBrk="1" hangingPunct="1">
              <a:spcBef>
                <a:spcPct val="0"/>
              </a:spcBef>
              <a:buFontTx/>
              <a:buNone/>
            </a:pPr>
            <a:r>
              <a:rPr lang="ru-RU" altLang="ru-RU" sz="2000" b="1" i="1" dirty="0">
                <a:solidFill>
                  <a:srgbClr val="0000FF"/>
                </a:solidFill>
              </a:rPr>
              <a:t>Пришедшему в гости ко мне</a:t>
            </a:r>
            <a:r>
              <a:rPr lang="ru-RU" altLang="ru-RU" sz="1800" b="1" i="1" dirty="0">
                <a:solidFill>
                  <a:srgbClr val="0000FF"/>
                </a:solidFill>
              </a:rPr>
              <a:t>…</a:t>
            </a:r>
            <a:endParaRPr lang="ru-RU" altLang="ru-RU" sz="1600" b="1" i="1" dirty="0">
              <a:solidFill>
                <a:srgbClr val="0000FF"/>
              </a:solidFill>
            </a:endParaRPr>
          </a:p>
        </p:txBody>
      </p:sp>
      <p:pic>
        <p:nvPicPr>
          <p:cNvPr id="11268" name="Рисунок 8">
            <a:extLst>
              <a:ext uri="{FF2B5EF4-FFF2-40B4-BE49-F238E27FC236}">
                <a16:creationId xmlns:a16="http://schemas.microsoft.com/office/drawing/2014/main" id="{1C727154-785A-90F5-2236-D1F86DC5D68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90575" y="1643063"/>
            <a:ext cx="4187825" cy="314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arn(inVertical)">
                                      <p:cBhvr>
                                        <p:cTn id="7" dur="500"/>
                                        <p:tgtEl>
                                          <p:spTgt spid="8">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8">
                                            <p:txEl>
                                              <p:pRg st="1" end="1"/>
                                            </p:txEl>
                                          </p:spTgt>
                                        </p:tgtEl>
                                        <p:attrNameLst>
                                          <p:attrName>style.visibility</p:attrName>
                                        </p:attrNameLst>
                                      </p:cBhvr>
                                      <p:to>
                                        <p:strVal val="visible"/>
                                      </p:to>
                                    </p:set>
                                    <p:animEffect transition="in" filter="barn(inVertical)">
                                      <p:cBhvr>
                                        <p:cTn id="10" dur="500"/>
                                        <p:tgtEl>
                                          <p:spTgt spid="8">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animEffect transition="in" filter="barn(inVertical)">
                                      <p:cBhvr>
                                        <p:cTn id="13" dur="500"/>
                                        <p:tgtEl>
                                          <p:spTgt spid="8">
                                            <p:txEl>
                                              <p:pRg st="2" end="2"/>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8">
                                            <p:txEl>
                                              <p:pRg st="3" end="3"/>
                                            </p:txEl>
                                          </p:spTgt>
                                        </p:tgtEl>
                                        <p:attrNameLst>
                                          <p:attrName>style.visibility</p:attrName>
                                        </p:attrNameLst>
                                      </p:cBhvr>
                                      <p:to>
                                        <p:strVal val="visible"/>
                                      </p:to>
                                    </p:set>
                                    <p:animEffect transition="in" filter="barn(inVertical)">
                                      <p:cBhvr>
                                        <p:cTn id="16" dur="500"/>
                                        <p:tgtEl>
                                          <p:spTgt spid="8">
                                            <p:txEl>
                                              <p:pRg st="3" end="3"/>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1266"/>
                                        </p:tgtEl>
                                        <p:attrNameLst>
                                          <p:attrName>style.visibility</p:attrName>
                                        </p:attrNameLst>
                                      </p:cBhvr>
                                      <p:to>
                                        <p:strVal val="visible"/>
                                      </p:to>
                                    </p:set>
                                    <p:animEffect transition="in" filter="barn(inVertical)">
                                      <p:cBhvr>
                                        <p:cTn id="21" dur="500"/>
                                        <p:tgtEl>
                                          <p:spTgt spid="11266"/>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1268"/>
                                        </p:tgtEl>
                                        <p:attrNameLst>
                                          <p:attrName>style.visibility</p:attrName>
                                        </p:attrNameLst>
                                      </p:cBhvr>
                                      <p:to>
                                        <p:strVal val="visible"/>
                                      </p:to>
                                    </p:set>
                                    <p:animEffect transition="in" filter="barn(inVertical)">
                                      <p:cBhvr>
                                        <p:cTn id="26" dur="500"/>
                                        <p:tgtEl>
                                          <p:spTgt spid="112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6" grpId="0"/>
    </p:bldLst>
  </p:timing>
</p:sld>
</file>

<file path=ppt/theme/theme1.xml><?xml version="1.0" encoding="utf-8"?>
<a:theme xmlns:a="http://schemas.openxmlformats.org/drawingml/2006/main" name="День Победы_06">
  <a:themeElements>
    <a:clrScheme name="День Победы_06 14">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800000"/>
      </a:hlink>
      <a:folHlink>
        <a:srgbClr val="FFCC99"/>
      </a:folHlink>
    </a:clrScheme>
    <a:fontScheme name="День Победы_06">
      <a:majorFont>
        <a:latin typeface="Times New Roman"/>
        <a:ea typeface=""/>
        <a:cs typeface="Times New Roman"/>
      </a:majorFont>
      <a:minorFont>
        <a:latin typeface="Times New Roman"/>
        <a:ea typeface=""/>
        <a:cs typeface="Times New Roma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День Победы_06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День Победы_06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День Победы_06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День Победы_06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День Победы_06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День Победы_06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День Победы_06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День Победы_06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День Победы_06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День Победы_06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День Победы_06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День Победы_06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День Победы_06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822B00"/>
        </a:hlink>
        <a:folHlink>
          <a:srgbClr val="FFA953"/>
        </a:folHlink>
      </a:clrScheme>
      <a:clrMap bg1="lt1" tx1="dk1" bg2="lt2" tx2="dk2" accent1="accent1" accent2="accent2" accent3="accent3" accent4="accent4" accent5="accent5" accent6="accent6" hlink="hlink" folHlink="folHlink"/>
    </a:extraClrScheme>
    <a:extraClrScheme>
      <a:clrScheme name="День Победы_06 14">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800000"/>
        </a:hlink>
        <a:folHlink>
          <a:srgbClr val="FFCC99"/>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День Победы_06</Template>
  <TotalTime>1120</TotalTime>
  <Words>3147</Words>
  <Application>Microsoft Office PowerPoint</Application>
  <PresentationFormat>Экран (4:3)</PresentationFormat>
  <Paragraphs>203</Paragraphs>
  <Slides>58</Slides>
  <Notes>2</Notes>
  <HiddenSlides>0</HiddenSlides>
  <MMClips>1</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58</vt:i4>
      </vt:variant>
    </vt:vector>
  </HeadingPairs>
  <TitlesOfParts>
    <vt:vector size="64" baseType="lpstr">
      <vt:lpstr>Calibri</vt:lpstr>
      <vt:lpstr>Cambria</vt:lpstr>
      <vt:lpstr>Monotype Corsiva</vt:lpstr>
      <vt:lpstr>Times New Roman</vt:lpstr>
      <vt:lpstr>Wingdings</vt:lpstr>
      <vt:lpstr>День Победы_06</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 «Лучшая школьная библиотека -22» </vt:lpstr>
      <vt:lpstr> Лучшая школьная библиотека» </vt:lpstr>
      <vt:lpstr> Лучшая школьная библиотека» </vt:lpstr>
      <vt:lpstr>«Лучшая школьная библиотека» </vt:lpstr>
      <vt:lpstr>Презентация PowerPoint</vt:lpstr>
      <vt:lpstr>Презентация PowerPoint</vt:lpstr>
      <vt:lpstr>Акция  «Начни год с книгой!»</vt:lpstr>
      <vt:lpstr>Читательская конференция: «Книга или гаджет? Что я выбираю» </vt:lpstr>
      <vt:lpstr>Открытое мероприятие посвященное писателям военных лет «Оборванная пулею строка»</vt:lpstr>
      <vt:lpstr>Презентация PowerPoint</vt:lpstr>
      <vt:lpstr>Проект «Книга-своими руками»</vt:lpstr>
      <vt:lpstr>Презентация PowerPoint</vt:lpstr>
      <vt:lpstr>Презентация PowerPoint</vt:lpstr>
      <vt:lpstr>Презентация PowerPoint</vt:lpstr>
      <vt:lpstr>Библиотечный урок  «Произведения –К.И.Чуковского» </vt:lpstr>
      <vt:lpstr>Открытое мероприятие  «Осень в произведениях поэтов и писателей»</vt:lpstr>
      <vt:lpstr>Экскурсия лучших читателей библиотеки в  музей имени  М.Ю.Лермонтова</vt:lpstr>
      <vt:lpstr>Презентация PowerPoint</vt:lpstr>
      <vt:lpstr>Участие в республиканском семинаре</vt:lpstr>
      <vt:lpstr>Мои награды</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Hewlett-Packard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Елена</dc:creator>
  <cp:lastModifiedBy>Пользователь</cp:lastModifiedBy>
  <cp:revision>115</cp:revision>
  <dcterms:created xsi:type="dcterms:W3CDTF">2013-03-16T20:41:41Z</dcterms:created>
  <dcterms:modified xsi:type="dcterms:W3CDTF">2022-10-19T12:03:32Z</dcterms:modified>
</cp:coreProperties>
</file>